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6" r:id="rId2"/>
    <p:sldId id="259" r:id="rId3"/>
    <p:sldId id="260" r:id="rId4"/>
    <p:sldId id="286" r:id="rId5"/>
    <p:sldId id="287" r:id="rId6"/>
    <p:sldId id="261" r:id="rId7"/>
    <p:sldId id="264" r:id="rId8"/>
    <p:sldId id="288" r:id="rId9"/>
    <p:sldId id="289" r:id="rId10"/>
    <p:sldId id="290" r:id="rId11"/>
    <p:sldId id="294" r:id="rId12"/>
    <p:sldId id="292" r:id="rId13"/>
    <p:sldId id="293" r:id="rId14"/>
    <p:sldId id="265" r:id="rId15"/>
    <p:sldId id="274" r:id="rId16"/>
    <p:sldId id="275" r:id="rId17"/>
    <p:sldId id="277" r:id="rId18"/>
    <p:sldId id="278" r:id="rId19"/>
    <p:sldId id="280" r:id="rId20"/>
    <p:sldId id="281" r:id="rId21"/>
    <p:sldId id="283" r:id="rId22"/>
    <p:sldId id="284" r:id="rId23"/>
    <p:sldId id="285" r:id="rId24"/>
    <p:sldId id="258" r:id="rId25"/>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890"/>
    <a:srgbClr val="009CA6"/>
    <a:srgbClr val="0099C6"/>
    <a:srgbClr val="2D89B1"/>
    <a:srgbClr val="009BA8"/>
    <a:srgbClr val="17C7D2"/>
    <a:srgbClr val="0CC7D3"/>
    <a:srgbClr val="08CFB5"/>
    <a:srgbClr val="16C7D2"/>
    <a:srgbClr val="FDEF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70" autoAdjust="0"/>
    <p:restoredTop sz="94662"/>
  </p:normalViewPr>
  <p:slideViewPr>
    <p:cSldViewPr snapToGrid="0" snapToObjects="1">
      <p:cViewPr varScale="1">
        <p:scale>
          <a:sx n="85" d="100"/>
          <a:sy n="85" d="100"/>
        </p:scale>
        <p:origin x="1004" y="6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ig-ad\personal\homes\Universitetslektor\Manus\WMC%20och%20yttre%20h&#229;rceller\Figur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42011961619557"/>
          <c:y val="0.13449192896689441"/>
          <c:w val="0.85437028211323462"/>
          <c:h val="0.68488745980707955"/>
        </c:manualLayout>
      </c:layout>
      <c:barChart>
        <c:barDir val="col"/>
        <c:grouping val="clustered"/>
        <c:varyColors val="0"/>
        <c:ser>
          <c:idx val="0"/>
          <c:order val="0"/>
          <c:spPr>
            <a:solidFill>
              <a:srgbClr val="9999FF"/>
            </a:solidFill>
            <a:ln w="12700">
              <a:solidFill>
                <a:srgbClr val="000000"/>
              </a:solidFill>
              <a:prstDash val="solid"/>
            </a:ln>
          </c:spPr>
          <c:invertIfNegative val="0"/>
          <c:dPt>
            <c:idx val="0"/>
            <c:invertIfNegative val="0"/>
            <c:bubble3D val="0"/>
            <c:spPr>
              <a:solidFill>
                <a:srgbClr val="000000"/>
              </a:solidFill>
              <a:ln w="12700">
                <a:solidFill>
                  <a:srgbClr val="000000"/>
                </a:solidFill>
                <a:prstDash val="solid"/>
              </a:ln>
            </c:spPr>
            <c:extLst>
              <c:ext xmlns:c16="http://schemas.microsoft.com/office/drawing/2014/chart" uri="{C3380CC4-5D6E-409C-BE32-E72D297353CC}">
                <c16:uniqueId val="{00000001-86BC-4FC3-879A-11C74FB4E4FE}"/>
              </c:ext>
            </c:extLst>
          </c:dPt>
          <c:dPt>
            <c:idx val="1"/>
            <c:invertIfNegative val="0"/>
            <c:bubble3D val="0"/>
            <c:spPr>
              <a:solidFill>
                <a:schemeClr val="bg1">
                  <a:lumMod val="50000"/>
                </a:schemeClr>
              </a:solidFill>
              <a:ln w="12700">
                <a:solidFill>
                  <a:srgbClr val="000000"/>
                </a:solidFill>
                <a:prstDash val="solid"/>
              </a:ln>
            </c:spPr>
            <c:extLst>
              <c:ext xmlns:c16="http://schemas.microsoft.com/office/drawing/2014/chart" uri="{C3380CC4-5D6E-409C-BE32-E72D297353CC}">
                <c16:uniqueId val="{00000003-86BC-4FC3-879A-11C74FB4E4FE}"/>
              </c:ext>
            </c:extLst>
          </c:dPt>
          <c:dPt>
            <c:idx val="2"/>
            <c:invertIfNegative val="0"/>
            <c:bubble3D val="0"/>
            <c:spPr>
              <a:solidFill>
                <a:schemeClr val="bg1">
                  <a:lumMod val="75000"/>
                </a:schemeClr>
              </a:solidFill>
              <a:ln w="12700">
                <a:solidFill>
                  <a:srgbClr val="000000"/>
                </a:solidFill>
                <a:prstDash val="solid"/>
              </a:ln>
            </c:spPr>
            <c:extLst>
              <c:ext xmlns:c16="http://schemas.microsoft.com/office/drawing/2014/chart" uri="{C3380CC4-5D6E-409C-BE32-E72D297353CC}">
                <c16:uniqueId val="{00000005-86BC-4FC3-879A-11C74FB4E4FE}"/>
              </c:ext>
            </c:extLst>
          </c:dPt>
          <c:dPt>
            <c:idx val="3"/>
            <c:invertIfNegative val="0"/>
            <c:bubble3D val="0"/>
            <c:spPr>
              <a:solidFill>
                <a:schemeClr val="bg1"/>
              </a:solidFill>
              <a:ln w="12700">
                <a:solidFill>
                  <a:srgbClr val="000000"/>
                </a:solidFill>
                <a:prstDash val="solid"/>
              </a:ln>
            </c:spPr>
            <c:extLst>
              <c:ext xmlns:c16="http://schemas.microsoft.com/office/drawing/2014/chart" uri="{C3380CC4-5D6E-409C-BE32-E72D297353CC}">
                <c16:uniqueId val="{00000007-86BC-4FC3-879A-11C74FB4E4FE}"/>
              </c:ext>
            </c:extLst>
          </c:dPt>
          <c:errBars>
            <c:errBarType val="both"/>
            <c:errValType val="cust"/>
            <c:noEndCap val="0"/>
            <c:plus>
              <c:numRef>
                <c:f>Sheet1!$B$34:$E$34</c:f>
                <c:numCache>
                  <c:formatCode>General</c:formatCode>
                  <c:ptCount val="4"/>
                  <c:pt idx="0">
                    <c:v>3.1333978072026619E-2</c:v>
                  </c:pt>
                  <c:pt idx="1">
                    <c:v>2.43708718337977E-2</c:v>
                  </c:pt>
                  <c:pt idx="2">
                    <c:v>2.0889318714684513E-2</c:v>
                  </c:pt>
                  <c:pt idx="3">
                    <c:v>2.2630095274241254E-2</c:v>
                  </c:pt>
                </c:numCache>
              </c:numRef>
            </c:plus>
            <c:minus>
              <c:numRef>
                <c:f>Sheet1!$B$34:$E$34</c:f>
                <c:numCache>
                  <c:formatCode>General</c:formatCode>
                  <c:ptCount val="4"/>
                  <c:pt idx="0">
                    <c:v>3.1333978072026619E-2</c:v>
                  </c:pt>
                  <c:pt idx="1">
                    <c:v>2.43708718337977E-2</c:v>
                  </c:pt>
                  <c:pt idx="2">
                    <c:v>2.0889318714684513E-2</c:v>
                  </c:pt>
                  <c:pt idx="3">
                    <c:v>2.2630095274241254E-2</c:v>
                  </c:pt>
                </c:numCache>
              </c:numRef>
            </c:minus>
            <c:spPr>
              <a:ln w="12700">
                <a:solidFill>
                  <a:srgbClr val="000000"/>
                </a:solidFill>
                <a:prstDash val="solid"/>
              </a:ln>
            </c:spPr>
          </c:errBars>
          <c:cat>
            <c:multiLvlStrRef>
              <c:f>Sheet1!$B$29:$E$30</c:f>
              <c:multiLvlStrCache>
                <c:ptCount val="4"/>
                <c:lvl>
                  <c:pt idx="0">
                    <c:v>Active listening</c:v>
                  </c:pt>
                  <c:pt idx="1">
                    <c:v>1-back</c:v>
                  </c:pt>
                  <c:pt idx="2">
                    <c:v>2-back</c:v>
                  </c:pt>
                  <c:pt idx="3">
                    <c:v>3-back</c:v>
                  </c:pt>
                </c:lvl>
                <c:lvl>
                  <c:pt idx="0">
                    <c:v>Condition</c:v>
                  </c:pt>
                </c:lvl>
              </c:multiLvlStrCache>
            </c:multiLvlStrRef>
          </c:cat>
          <c:val>
            <c:numRef>
              <c:f>Sheet1!$B$31:$E$31</c:f>
              <c:numCache>
                <c:formatCode>General</c:formatCode>
                <c:ptCount val="4"/>
                <c:pt idx="0">
                  <c:v>1.1299999999999826</c:v>
                </c:pt>
                <c:pt idx="1">
                  <c:v>1.07</c:v>
                </c:pt>
                <c:pt idx="2">
                  <c:v>0.91</c:v>
                </c:pt>
                <c:pt idx="3">
                  <c:v>0.9</c:v>
                </c:pt>
              </c:numCache>
            </c:numRef>
          </c:val>
          <c:extLst>
            <c:ext xmlns:c16="http://schemas.microsoft.com/office/drawing/2014/chart" uri="{C3380CC4-5D6E-409C-BE32-E72D297353CC}">
              <c16:uniqueId val="{00000008-86BC-4FC3-879A-11C74FB4E4FE}"/>
            </c:ext>
          </c:extLst>
        </c:ser>
        <c:dLbls>
          <c:showLegendKey val="0"/>
          <c:showVal val="0"/>
          <c:showCatName val="0"/>
          <c:showSerName val="0"/>
          <c:showPercent val="0"/>
          <c:showBubbleSize val="0"/>
        </c:dLbls>
        <c:gapWidth val="150"/>
        <c:axId val="127390464"/>
        <c:axId val="127392000"/>
      </c:barChart>
      <c:catAx>
        <c:axId val="12739046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sv-SE"/>
          </a:p>
        </c:txPr>
        <c:crossAx val="127392000"/>
        <c:crosses val="autoZero"/>
        <c:auto val="1"/>
        <c:lblAlgn val="ctr"/>
        <c:lblOffset val="100"/>
        <c:tickLblSkip val="1"/>
        <c:tickMarkSkip val="1"/>
        <c:noMultiLvlLbl val="0"/>
      </c:catAx>
      <c:valAx>
        <c:axId val="127392000"/>
        <c:scaling>
          <c:orientation val="minMax"/>
          <c:max val="1.2"/>
          <c:min val="0.8"/>
        </c:scaling>
        <c:delete val="0"/>
        <c:axPos val="l"/>
        <c:majorGridlines>
          <c:spPr>
            <a:ln w="3175">
              <a:solidFill>
                <a:srgbClr val="FFFFFF"/>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200"/>
                  <a:t>Normalized</a:t>
                </a:r>
                <a:r>
                  <a:rPr lang="en-US" sz="1200" baseline="0"/>
                  <a:t> magnitude of wave V [mV]</a:t>
                </a:r>
                <a:endParaRPr lang="en-US" sz="1200"/>
              </a:p>
            </c:rich>
          </c:tx>
          <c:layout>
            <c:manualLayout>
              <c:xMode val="edge"/>
              <c:yMode val="edge"/>
              <c:x val="2.5889841403836215E-2"/>
              <c:y val="0.1479099323110971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sv-SE"/>
          </a:p>
        </c:txPr>
        <c:crossAx val="127390464"/>
        <c:crosses val="autoZero"/>
        <c:crossBetween val="between"/>
        <c:minorUnit val="0.1"/>
      </c:valAx>
      <c:spPr>
        <a:solidFill>
          <a:srgbClr val="FFFFFF"/>
        </a:solidFill>
        <a:ln w="12700">
          <a:solidFill>
            <a:srgbClr val="FFFFFF"/>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sv-S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490402-8E07-BB4F-A189-6AD7200B2129}" type="datetime1">
              <a:rPr lang="en-US" smtClean="0"/>
              <a:pPr/>
              <a:t>11/27/2019</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891D49-AD30-AD49-8FCC-B045B8D02F0F}" type="slidenum">
              <a:rPr lang="sv-SE" smtClean="0"/>
              <a:pPr/>
              <a:t>‹#›</a:t>
            </a:fld>
            <a:endParaRPr lang="sv-SE"/>
          </a:p>
        </p:txBody>
      </p:sp>
    </p:spTree>
    <p:extLst>
      <p:ext uri="{BB962C8B-B14F-4D97-AF65-F5344CB8AC3E}">
        <p14:creationId xmlns:p14="http://schemas.microsoft.com/office/powerpoint/2010/main" val="15529339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A8E3D5-343E-3741-80FE-788E6CEB802F}" type="datetime1">
              <a:rPr lang="en-US" smtClean="0"/>
              <a:pPr/>
              <a:t>11/27/2019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FC25B8-6A37-0E42-AD12-4E95E5CB5205}" type="slidenum">
              <a:rPr lang="sv-SE" smtClean="0"/>
              <a:pPr/>
              <a:t>‹#›</a:t>
            </a:fld>
            <a:endParaRPr lang="sv-SE"/>
          </a:p>
        </p:txBody>
      </p:sp>
    </p:spTree>
    <p:extLst>
      <p:ext uri="{BB962C8B-B14F-4D97-AF65-F5344CB8AC3E}">
        <p14:creationId xmlns:p14="http://schemas.microsoft.com/office/powerpoint/2010/main" val="27241519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Blue">
    <p:bg>
      <p:bgPr>
        <a:solidFill>
          <a:srgbClr val="00B9E7"/>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3"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429060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page turqoise">
    <p:bg>
      <p:bgPr>
        <a:solidFill>
          <a:srgbClr val="17C7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2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age turqoise (dark)">
    <p:bg>
      <p:bgPr>
        <a:solidFill>
          <a:srgbClr val="009CA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467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page green">
    <p:bg>
      <p:bgPr>
        <a:solidFill>
          <a:srgbClr val="00CFB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2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age green (dark)">
    <p:bg>
      <p:bgPr>
        <a:solidFill>
          <a:srgbClr val="3BA89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4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New Section Blue">
    <p:bg>
      <p:bgPr>
        <a:solidFill>
          <a:srgbClr val="00B9E7"/>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3"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6" name="Rak 5"/>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Bildobjekt 4"/>
          <p:cNvPicPr>
            <a:picLocks noChangeAspect="1"/>
          </p:cNvPicPr>
          <p:nvPr userDrawn="1"/>
        </p:nvPicPr>
        <p:blipFill rotWithShape="1">
          <a:blip r:embed="rId2">
            <a:extLst>
              <a:ext uri="{28A0092B-C50C-407E-A947-70E740481C1C}">
                <a14:useLocalDpi xmlns:a14="http://schemas.microsoft.com/office/drawing/2010/main" val="0"/>
              </a:ext>
            </a:extLst>
          </a:blip>
          <a:srcRect l="6369" t="18997" r="6369" b="16385"/>
          <a:stretch/>
        </p:blipFill>
        <p:spPr>
          <a:xfrm>
            <a:off x="687600" y="6256800"/>
            <a:ext cx="1407600" cy="374603"/>
          </a:xfrm>
          <a:prstGeom prst="rect">
            <a:avLst/>
          </a:prstGeom>
        </p:spPr>
      </p:pic>
    </p:spTree>
    <p:extLst>
      <p:ext uri="{BB962C8B-B14F-4D97-AF65-F5344CB8AC3E}">
        <p14:creationId xmlns:p14="http://schemas.microsoft.com/office/powerpoint/2010/main" val="352406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Blue (dark)">
    <p:bg>
      <p:bgPr>
        <a:solidFill>
          <a:srgbClr val="0099C6"/>
        </a:solidFill>
        <a:effectLst/>
      </p:bgPr>
    </p:bg>
    <p:spTree>
      <p:nvGrpSpPr>
        <p:cNvPr id="1" name=""/>
        <p:cNvGrpSpPr/>
        <p:nvPr/>
      </p:nvGrpSpPr>
      <p:grpSpPr>
        <a:xfrm>
          <a:off x="0" y="0"/>
          <a:ext cx="0" cy="0"/>
          <a:chOff x="0" y="0"/>
          <a:chExt cx="0" cy="0"/>
        </a:xfrm>
      </p:grpSpPr>
      <p:sp>
        <p:nvSpPr>
          <p:cNvPr id="14"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15"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16" name="Rak 15"/>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Bildobjekt 5"/>
          <p:cNvPicPr>
            <a:picLocks noChangeAspect="1"/>
          </p:cNvPicPr>
          <p:nvPr userDrawn="1"/>
        </p:nvPicPr>
        <p:blipFill rotWithShape="1">
          <a:blip r:embed="rId2">
            <a:extLst>
              <a:ext uri="{28A0092B-C50C-407E-A947-70E740481C1C}">
                <a14:useLocalDpi xmlns:a14="http://schemas.microsoft.com/office/drawing/2010/main" val="0"/>
              </a:ext>
            </a:extLst>
          </a:blip>
          <a:srcRect l="6369" t="18997" r="6369" b="16385"/>
          <a:stretch/>
        </p:blipFill>
        <p:spPr>
          <a:xfrm>
            <a:off x="687600" y="6256800"/>
            <a:ext cx="1407600" cy="374603"/>
          </a:xfrm>
          <a:prstGeom prst="rect">
            <a:avLst/>
          </a:prstGeom>
        </p:spPr>
      </p:pic>
    </p:spTree>
    <p:extLst>
      <p:ext uri="{BB962C8B-B14F-4D97-AF65-F5344CB8AC3E}">
        <p14:creationId xmlns:p14="http://schemas.microsoft.com/office/powerpoint/2010/main" val="1501252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Section Turqoise">
    <p:bg>
      <p:bgPr>
        <a:solidFill>
          <a:srgbClr val="16C7D2"/>
        </a:solidFill>
        <a:effectLst/>
      </p:bgPr>
    </p:bg>
    <p:spTree>
      <p:nvGrpSpPr>
        <p:cNvPr id="1" name=""/>
        <p:cNvGrpSpPr/>
        <p:nvPr/>
      </p:nvGrpSpPr>
      <p:grpSpPr>
        <a:xfrm>
          <a:off x="0" y="0"/>
          <a:ext cx="0" cy="0"/>
          <a:chOff x="0" y="0"/>
          <a:chExt cx="0" cy="0"/>
        </a:xfrm>
      </p:grpSpPr>
      <p:sp>
        <p:nvSpPr>
          <p:cNvPr id="7"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8"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9" name="Rak 8"/>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Bildobjekt 5"/>
          <p:cNvPicPr>
            <a:picLocks noChangeAspect="1"/>
          </p:cNvPicPr>
          <p:nvPr userDrawn="1"/>
        </p:nvPicPr>
        <p:blipFill rotWithShape="1">
          <a:blip r:embed="rId2">
            <a:extLst>
              <a:ext uri="{28A0092B-C50C-407E-A947-70E740481C1C}">
                <a14:useLocalDpi xmlns:a14="http://schemas.microsoft.com/office/drawing/2010/main" val="0"/>
              </a:ext>
            </a:extLst>
          </a:blip>
          <a:srcRect l="6369" t="18997" r="6369" b="16385"/>
          <a:stretch/>
        </p:blipFill>
        <p:spPr>
          <a:xfrm>
            <a:off x="687600" y="6256800"/>
            <a:ext cx="1407600" cy="374603"/>
          </a:xfrm>
          <a:prstGeom prst="rect">
            <a:avLst/>
          </a:prstGeom>
        </p:spPr>
      </p:pic>
    </p:spTree>
    <p:extLst>
      <p:ext uri="{BB962C8B-B14F-4D97-AF65-F5344CB8AC3E}">
        <p14:creationId xmlns:p14="http://schemas.microsoft.com/office/powerpoint/2010/main" val="1295166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w Section Turqoise (dark)">
    <p:bg>
      <p:bgPr>
        <a:solidFill>
          <a:srgbClr val="009CA6"/>
        </a:solidFill>
        <a:effectLst/>
      </p:bgPr>
    </p:bg>
    <p:spTree>
      <p:nvGrpSpPr>
        <p:cNvPr id="1" name=""/>
        <p:cNvGrpSpPr/>
        <p:nvPr/>
      </p:nvGrpSpPr>
      <p:grpSpPr>
        <a:xfrm>
          <a:off x="0" y="0"/>
          <a:ext cx="0" cy="0"/>
          <a:chOff x="0" y="0"/>
          <a:chExt cx="0" cy="0"/>
        </a:xfrm>
      </p:grpSpPr>
      <p:sp>
        <p:nvSpPr>
          <p:cNvPr id="12"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13"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14" name="Rak 13"/>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Bildobjekt 5"/>
          <p:cNvPicPr>
            <a:picLocks noChangeAspect="1"/>
          </p:cNvPicPr>
          <p:nvPr userDrawn="1"/>
        </p:nvPicPr>
        <p:blipFill rotWithShape="1">
          <a:blip r:embed="rId2">
            <a:extLst>
              <a:ext uri="{28A0092B-C50C-407E-A947-70E740481C1C}">
                <a14:useLocalDpi xmlns:a14="http://schemas.microsoft.com/office/drawing/2010/main" val="0"/>
              </a:ext>
            </a:extLst>
          </a:blip>
          <a:srcRect l="6369" t="18997" r="6369" b="16385"/>
          <a:stretch/>
        </p:blipFill>
        <p:spPr>
          <a:xfrm>
            <a:off x="687600" y="6256800"/>
            <a:ext cx="1407600" cy="374603"/>
          </a:xfrm>
          <a:prstGeom prst="rect">
            <a:avLst/>
          </a:prstGeom>
        </p:spPr>
      </p:pic>
    </p:spTree>
    <p:extLst>
      <p:ext uri="{BB962C8B-B14F-4D97-AF65-F5344CB8AC3E}">
        <p14:creationId xmlns:p14="http://schemas.microsoft.com/office/powerpoint/2010/main" val="1662739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Section Green">
    <p:bg>
      <p:bgPr>
        <a:solidFill>
          <a:srgbClr val="08CFB5"/>
        </a:solidFill>
        <a:effectLst/>
      </p:bgPr>
    </p:bg>
    <p:spTree>
      <p:nvGrpSpPr>
        <p:cNvPr id="1" name=""/>
        <p:cNvGrpSpPr/>
        <p:nvPr/>
      </p:nvGrpSpPr>
      <p:grpSpPr>
        <a:xfrm>
          <a:off x="0" y="0"/>
          <a:ext cx="0" cy="0"/>
          <a:chOff x="0" y="0"/>
          <a:chExt cx="0" cy="0"/>
        </a:xfrm>
      </p:grpSpPr>
      <p:sp>
        <p:nvSpPr>
          <p:cNvPr id="7"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8"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9" name="Rak 8"/>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Bildobjekt 5"/>
          <p:cNvPicPr>
            <a:picLocks noChangeAspect="1"/>
          </p:cNvPicPr>
          <p:nvPr userDrawn="1"/>
        </p:nvPicPr>
        <p:blipFill rotWithShape="1">
          <a:blip r:embed="rId2">
            <a:extLst>
              <a:ext uri="{28A0092B-C50C-407E-A947-70E740481C1C}">
                <a14:useLocalDpi xmlns:a14="http://schemas.microsoft.com/office/drawing/2010/main" val="0"/>
              </a:ext>
            </a:extLst>
          </a:blip>
          <a:srcRect l="6369" t="18997" r="6369" b="16385"/>
          <a:stretch/>
        </p:blipFill>
        <p:spPr>
          <a:xfrm>
            <a:off x="687600" y="6256800"/>
            <a:ext cx="1407600" cy="374603"/>
          </a:xfrm>
          <a:prstGeom prst="rect">
            <a:avLst/>
          </a:prstGeom>
        </p:spPr>
      </p:pic>
    </p:spTree>
    <p:extLst>
      <p:ext uri="{BB962C8B-B14F-4D97-AF65-F5344CB8AC3E}">
        <p14:creationId xmlns:p14="http://schemas.microsoft.com/office/powerpoint/2010/main" val="1555319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w Section Green (dark)">
    <p:bg>
      <p:bgPr>
        <a:solidFill>
          <a:srgbClr val="3BA890"/>
        </a:solidFill>
        <a:effectLst/>
      </p:bgPr>
    </p:bg>
    <p:spTree>
      <p:nvGrpSpPr>
        <p:cNvPr id="1" name=""/>
        <p:cNvGrpSpPr/>
        <p:nvPr/>
      </p:nvGrpSpPr>
      <p:grpSpPr>
        <a:xfrm>
          <a:off x="0" y="0"/>
          <a:ext cx="0" cy="0"/>
          <a:chOff x="0" y="0"/>
          <a:chExt cx="0" cy="0"/>
        </a:xfrm>
      </p:grpSpPr>
      <p:sp>
        <p:nvSpPr>
          <p:cNvPr id="12"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13"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14" name="Rak 13"/>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Bildobjekt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903" y="6255027"/>
            <a:ext cx="1408649" cy="371198"/>
          </a:xfrm>
          <a:prstGeom prst="rect">
            <a:avLst/>
          </a:prstGeom>
        </p:spPr>
      </p:pic>
    </p:spTree>
    <p:extLst>
      <p:ext uri="{BB962C8B-B14F-4D97-AF65-F5344CB8AC3E}">
        <p14:creationId xmlns:p14="http://schemas.microsoft.com/office/powerpoint/2010/main" val="43711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Blue (dark)">
    <p:bg>
      <p:bgPr>
        <a:solidFill>
          <a:srgbClr val="0099C6"/>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6"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2" name="Bildobjekt 1"/>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1433925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ubrik 3"/>
          <p:cNvSpPr>
            <a:spLocks noGrp="1"/>
          </p:cNvSpPr>
          <p:nvPr>
            <p:ph type="title" hasCustomPrompt="1"/>
          </p:nvPr>
        </p:nvSpPr>
        <p:spPr>
          <a:xfrm>
            <a:off x="685076" y="999225"/>
            <a:ext cx="7737588" cy="831131"/>
          </a:xfrm>
          <a:prstGeom prst="rect">
            <a:avLst/>
          </a:prstGeom>
        </p:spPr>
        <p:txBody>
          <a:bodyPr vert="horz">
            <a:normAutofit/>
          </a:bodyPr>
          <a:lstStyle>
            <a:lvl1pPr algn="l">
              <a:defRPr sz="3600"/>
            </a:lvl1pPr>
          </a:lstStyle>
          <a:p>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endParaRPr lang="sv-SE" dirty="0"/>
          </a:p>
        </p:txBody>
      </p:sp>
      <p:sp>
        <p:nvSpPr>
          <p:cNvPr id="10"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6FB46F94-CDEE-446A-A9DF-5F0159241724}" type="datetime1">
              <a:rPr lang="sv-SE" smtClean="0"/>
              <a:t>2019-11-27</a:t>
            </a:fld>
            <a:endParaRPr lang="sv-SE" dirty="0"/>
          </a:p>
        </p:txBody>
      </p:sp>
      <p:sp>
        <p:nvSpPr>
          <p:cNvPr id="11"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2"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dirty="0" err="1" smtClean="0"/>
              <a:t>Title</a:t>
            </a:r>
            <a:r>
              <a:rPr lang="sv-SE" dirty="0" smtClean="0"/>
              <a:t>/</a:t>
            </a:r>
            <a:r>
              <a:rPr lang="sv-SE" dirty="0" err="1" smtClean="0"/>
              <a:t>Lecturer</a:t>
            </a:r>
            <a:endParaRPr lang="sv-SE" dirty="0"/>
          </a:p>
        </p:txBody>
      </p:sp>
      <p:pic>
        <p:nvPicPr>
          <p:cNvPr id="2" name="Bildobjekt 1"/>
          <p:cNvPicPr>
            <a:picLocks noChangeAspect="1"/>
          </p:cNvPicPr>
          <p:nvPr userDrawn="1"/>
        </p:nvPicPr>
        <p:blipFill rotWithShape="1">
          <a:blip r:embed="rId2">
            <a:extLst>
              <a:ext uri="{28A0092B-C50C-407E-A947-70E740481C1C}">
                <a14:useLocalDpi xmlns:a14="http://schemas.microsoft.com/office/drawing/2010/main" val="0"/>
              </a:ext>
            </a:extLst>
          </a:blip>
          <a:srcRect l="5900" t="16385" r="5430" b="15080"/>
          <a:stretch/>
        </p:blipFill>
        <p:spPr>
          <a:xfrm>
            <a:off x="687600" y="6256800"/>
            <a:ext cx="1407600" cy="391000"/>
          </a:xfrm>
          <a:prstGeom prst="rect">
            <a:avLst/>
          </a:prstGeom>
        </p:spPr>
      </p:pic>
    </p:spTree>
    <p:extLst>
      <p:ext uri="{BB962C8B-B14F-4D97-AF65-F5344CB8AC3E}">
        <p14:creationId xmlns:p14="http://schemas.microsoft.com/office/powerpoint/2010/main" val="18185052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and Text">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ubrik 3"/>
          <p:cNvSpPr>
            <a:spLocks noGrp="1"/>
          </p:cNvSpPr>
          <p:nvPr>
            <p:ph type="title" hasCustomPrompt="1"/>
          </p:nvPr>
        </p:nvSpPr>
        <p:spPr>
          <a:xfrm>
            <a:off x="685076" y="999225"/>
            <a:ext cx="7737588" cy="831131"/>
          </a:xfrm>
          <a:prstGeom prst="rect">
            <a:avLst/>
          </a:prstGeom>
        </p:spPr>
        <p:txBody>
          <a:bodyPr vert="horz">
            <a:normAutofit/>
          </a:bodyPr>
          <a:lstStyle>
            <a:lvl1pPr algn="l">
              <a:defRPr sz="3600"/>
            </a:lvl1pPr>
          </a:lstStyle>
          <a:p>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endParaRPr lang="sv-SE" dirty="0"/>
          </a:p>
        </p:txBody>
      </p:sp>
      <p:sp>
        <p:nvSpPr>
          <p:cNvPr id="20" name="Platshållare för text 2"/>
          <p:cNvSpPr>
            <a:spLocks noGrp="1"/>
          </p:cNvSpPr>
          <p:nvPr>
            <p:ph type="body" sz="quarter" idx="13"/>
          </p:nvPr>
        </p:nvSpPr>
        <p:spPr>
          <a:xfrm>
            <a:off x="685076" y="1830357"/>
            <a:ext cx="7737587"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D997FC5B-0161-4DA1-BCCD-77DDCE114F1C}" type="datetime1">
              <a:rPr lang="sv-SE" smtClean="0"/>
              <a:t>2019-11-27</a:t>
            </a:fld>
            <a:endParaRPr lang="sv-SE" dirty="0"/>
          </a:p>
        </p:txBody>
      </p:sp>
      <p:sp>
        <p:nvSpPr>
          <p:cNvPr id="16"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21"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dirty="0" err="1" smtClean="0"/>
              <a:t>Title</a:t>
            </a:r>
            <a:r>
              <a:rPr lang="sv-SE" dirty="0" smtClean="0"/>
              <a:t>/</a:t>
            </a:r>
            <a:r>
              <a:rPr lang="sv-SE" dirty="0" err="1" smtClean="0"/>
              <a:t>Lecturer</a:t>
            </a:r>
            <a:endParaRPr lang="sv-SE" dirty="0"/>
          </a:p>
        </p:txBody>
      </p:sp>
      <p:pic>
        <p:nvPicPr>
          <p:cNvPr id="10" name="Bildobjekt 9"/>
          <p:cNvPicPr>
            <a:picLocks noChangeAspect="1"/>
          </p:cNvPicPr>
          <p:nvPr userDrawn="1"/>
        </p:nvPicPr>
        <p:blipFill rotWithShape="1">
          <a:blip r:embed="rId2">
            <a:extLst>
              <a:ext uri="{28A0092B-C50C-407E-A947-70E740481C1C}">
                <a14:useLocalDpi xmlns:a14="http://schemas.microsoft.com/office/drawing/2010/main" val="0"/>
              </a:ext>
            </a:extLst>
          </a:blip>
          <a:srcRect l="5900" t="16385" r="5430" b="15080"/>
          <a:stretch/>
        </p:blipFill>
        <p:spPr>
          <a:xfrm>
            <a:off x="687600" y="6256800"/>
            <a:ext cx="1407600" cy="391000"/>
          </a:xfrm>
          <a:prstGeom prst="rect">
            <a:avLst/>
          </a:prstGeom>
        </p:spPr>
      </p:pic>
    </p:spTree>
    <p:extLst>
      <p:ext uri="{BB962C8B-B14F-4D97-AF65-F5344CB8AC3E}">
        <p14:creationId xmlns:p14="http://schemas.microsoft.com/office/powerpoint/2010/main" val="356759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ubrik 3"/>
          <p:cNvSpPr>
            <a:spLocks noGrp="1"/>
          </p:cNvSpPr>
          <p:nvPr>
            <p:ph type="title" hasCustomPrompt="1"/>
          </p:nvPr>
        </p:nvSpPr>
        <p:spPr>
          <a:xfrm>
            <a:off x="685076" y="999225"/>
            <a:ext cx="7737588" cy="831131"/>
          </a:xfrm>
          <a:prstGeom prst="rect">
            <a:avLst/>
          </a:prstGeom>
        </p:spPr>
        <p:txBody>
          <a:bodyPr vert="horz">
            <a:normAutofit/>
          </a:bodyPr>
          <a:lstStyle>
            <a:lvl1pPr algn="l">
              <a:defRPr sz="3600"/>
            </a:lvl1pPr>
          </a:lstStyle>
          <a:p>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endParaRPr lang="sv-SE" dirty="0"/>
          </a:p>
        </p:txBody>
      </p:sp>
      <p:sp>
        <p:nvSpPr>
          <p:cNvPr id="5" name="Platshållare för bild 4"/>
          <p:cNvSpPr>
            <a:spLocks noGrp="1"/>
          </p:cNvSpPr>
          <p:nvPr>
            <p:ph type="pic" sz="quarter" idx="14"/>
          </p:nvPr>
        </p:nvSpPr>
        <p:spPr>
          <a:xfrm>
            <a:off x="4137025" y="1844506"/>
            <a:ext cx="4286250" cy="3945398"/>
          </a:xfrm>
          <a:prstGeom prst="rect">
            <a:avLst/>
          </a:prstGeom>
        </p:spPr>
        <p:txBody>
          <a:bodyPr vert="horz"/>
          <a:lstStyle/>
          <a:p>
            <a:r>
              <a:rPr lang="sv-SE" smtClean="0"/>
              <a:t>Klicka på ikonen för att lägga till en bild</a:t>
            </a:r>
            <a:endParaRPr lang="sv-SE" dirty="0"/>
          </a:p>
        </p:txBody>
      </p:sp>
      <p:sp>
        <p:nvSpPr>
          <p:cNvPr id="20" name="Platshållare för text 2"/>
          <p:cNvSpPr>
            <a:spLocks noGrp="1"/>
          </p:cNvSpPr>
          <p:nvPr>
            <p:ph type="body" sz="quarter" idx="13"/>
          </p:nvPr>
        </p:nvSpPr>
        <p:spPr>
          <a:xfrm>
            <a:off x="685076" y="1830357"/>
            <a:ext cx="3316211"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FF265B2B-A632-4DBB-BFE1-A7E84FE95B5C}" type="datetime1">
              <a:rPr lang="sv-SE" smtClean="0"/>
              <a:t>2019-11-27</a:t>
            </a:fld>
            <a:endParaRPr lang="sv-SE" dirty="0"/>
          </a:p>
        </p:txBody>
      </p:sp>
      <p:sp>
        <p:nvSpPr>
          <p:cNvPr id="13"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4"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dirty="0" err="1" smtClean="0"/>
              <a:t>Title</a:t>
            </a:r>
            <a:r>
              <a:rPr lang="sv-SE" dirty="0" smtClean="0"/>
              <a:t>/</a:t>
            </a:r>
            <a:r>
              <a:rPr lang="sv-SE" dirty="0" err="1" smtClean="0"/>
              <a:t>Lecturer</a:t>
            </a:r>
            <a:endParaRPr lang="sv-SE" dirty="0"/>
          </a:p>
        </p:txBody>
      </p:sp>
      <p:pic>
        <p:nvPicPr>
          <p:cNvPr id="10" name="Bildobjekt 9"/>
          <p:cNvPicPr>
            <a:picLocks noChangeAspect="1"/>
          </p:cNvPicPr>
          <p:nvPr userDrawn="1"/>
        </p:nvPicPr>
        <p:blipFill rotWithShape="1">
          <a:blip r:embed="rId2">
            <a:extLst>
              <a:ext uri="{28A0092B-C50C-407E-A947-70E740481C1C}">
                <a14:useLocalDpi xmlns:a14="http://schemas.microsoft.com/office/drawing/2010/main" val="0"/>
              </a:ext>
            </a:extLst>
          </a:blip>
          <a:srcRect l="5900" t="16385" r="5430" b="15080"/>
          <a:stretch/>
        </p:blipFill>
        <p:spPr>
          <a:xfrm>
            <a:off x="687600" y="6256800"/>
            <a:ext cx="1407600" cy="391000"/>
          </a:xfrm>
          <a:prstGeom prst="rect">
            <a:avLst/>
          </a:prstGeom>
        </p:spPr>
      </p:pic>
    </p:spTree>
    <p:extLst>
      <p:ext uri="{BB962C8B-B14F-4D97-AF65-F5344CB8AC3E}">
        <p14:creationId xmlns:p14="http://schemas.microsoft.com/office/powerpoint/2010/main" val="153273225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 graph">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Rubrik 3"/>
          <p:cNvSpPr>
            <a:spLocks noGrp="1"/>
          </p:cNvSpPr>
          <p:nvPr>
            <p:ph type="title" hasCustomPrompt="1"/>
          </p:nvPr>
        </p:nvSpPr>
        <p:spPr>
          <a:xfrm>
            <a:off x="685076" y="999225"/>
            <a:ext cx="7737588" cy="831131"/>
          </a:xfrm>
          <a:prstGeom prst="rect">
            <a:avLst/>
          </a:prstGeom>
        </p:spPr>
        <p:txBody>
          <a:bodyPr vert="horz">
            <a:normAutofit/>
          </a:bodyPr>
          <a:lstStyle>
            <a:lvl1pPr algn="l">
              <a:defRPr sz="3600"/>
            </a:lvl1pPr>
          </a:lstStyle>
          <a:p>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endParaRPr lang="sv-SE" dirty="0"/>
          </a:p>
        </p:txBody>
      </p:sp>
      <p:sp>
        <p:nvSpPr>
          <p:cNvPr id="3" name="Platshållare för diagram 2"/>
          <p:cNvSpPr>
            <a:spLocks noGrp="1"/>
          </p:cNvSpPr>
          <p:nvPr>
            <p:ph type="chart" sz="quarter" idx="13"/>
          </p:nvPr>
        </p:nvSpPr>
        <p:spPr>
          <a:xfrm>
            <a:off x="685800" y="1905000"/>
            <a:ext cx="7737475" cy="3922713"/>
          </a:xfrm>
          <a:prstGeom prst="rect">
            <a:avLst/>
          </a:prstGeom>
        </p:spPr>
        <p:txBody>
          <a:bodyPr vert="horz"/>
          <a:lstStyle>
            <a:lvl1pPr>
              <a:spcBef>
                <a:spcPts val="900"/>
              </a:spcBef>
              <a:defRPr/>
            </a:lvl1pPr>
          </a:lstStyle>
          <a:p>
            <a:r>
              <a:rPr lang="sv-SE" smtClean="0"/>
              <a:t>Klicka på ikonen för att lägga till ett diagram</a:t>
            </a:r>
            <a:endParaRPr lang="sv-SE" dirty="0"/>
          </a:p>
        </p:txBody>
      </p:sp>
      <p:sp>
        <p:nvSpPr>
          <p:cNvPr id="12"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64BAFCA6-E4CC-4535-A14C-A4D1CC4F8550}" type="datetime1">
              <a:rPr lang="sv-SE" smtClean="0"/>
              <a:t>2019-11-27</a:t>
            </a:fld>
            <a:endParaRPr lang="sv-SE" dirty="0"/>
          </a:p>
        </p:txBody>
      </p:sp>
      <p:sp>
        <p:nvSpPr>
          <p:cNvPr id="13"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4"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dirty="0" err="1" smtClean="0"/>
              <a:t>Title</a:t>
            </a:r>
            <a:r>
              <a:rPr lang="sv-SE" dirty="0" smtClean="0"/>
              <a:t>/</a:t>
            </a:r>
            <a:r>
              <a:rPr lang="sv-SE" dirty="0" err="1" smtClean="0"/>
              <a:t>Lecturer</a:t>
            </a:r>
            <a:endParaRPr lang="sv-SE" dirty="0"/>
          </a:p>
        </p:txBody>
      </p:sp>
      <p:pic>
        <p:nvPicPr>
          <p:cNvPr id="10" name="Bildobjekt 9"/>
          <p:cNvPicPr>
            <a:picLocks noChangeAspect="1"/>
          </p:cNvPicPr>
          <p:nvPr userDrawn="1"/>
        </p:nvPicPr>
        <p:blipFill rotWithShape="1">
          <a:blip r:embed="rId2">
            <a:extLst>
              <a:ext uri="{28A0092B-C50C-407E-A947-70E740481C1C}">
                <a14:useLocalDpi xmlns:a14="http://schemas.microsoft.com/office/drawing/2010/main" val="0"/>
              </a:ext>
            </a:extLst>
          </a:blip>
          <a:srcRect l="5900" t="16385" r="5430" b="15080"/>
          <a:stretch/>
        </p:blipFill>
        <p:spPr>
          <a:xfrm>
            <a:off x="687600" y="6256800"/>
            <a:ext cx="1407600" cy="391000"/>
          </a:xfrm>
          <a:prstGeom prst="rect">
            <a:avLst/>
          </a:prstGeom>
        </p:spPr>
      </p:pic>
    </p:spTree>
    <p:extLst>
      <p:ext uri="{BB962C8B-B14F-4D97-AF65-F5344CB8AC3E}">
        <p14:creationId xmlns:p14="http://schemas.microsoft.com/office/powerpoint/2010/main" val="229434839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CCD2D3A7-6FBE-4127-88D0-8FE380FB3171}" type="datetime1">
              <a:rPr lang="sv-SE" smtClean="0"/>
              <a:t>2019-11-27</a:t>
            </a:fld>
            <a:endParaRPr lang="sv-SE" dirty="0"/>
          </a:p>
        </p:txBody>
      </p:sp>
      <p:sp>
        <p:nvSpPr>
          <p:cNvPr id="11"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2"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dirty="0" err="1" smtClean="0"/>
              <a:t>Title</a:t>
            </a:r>
            <a:r>
              <a:rPr lang="sv-SE" dirty="0" smtClean="0"/>
              <a:t>/</a:t>
            </a:r>
            <a:r>
              <a:rPr lang="sv-SE" dirty="0" err="1" smtClean="0"/>
              <a:t>Lecturer</a:t>
            </a:r>
            <a:endParaRPr lang="sv-SE" dirty="0"/>
          </a:p>
        </p:txBody>
      </p:sp>
      <p:pic>
        <p:nvPicPr>
          <p:cNvPr id="2" name="Bildobjekt 1"/>
          <p:cNvPicPr>
            <a:picLocks noChangeAspect="1"/>
          </p:cNvPicPr>
          <p:nvPr userDrawn="1"/>
        </p:nvPicPr>
        <p:blipFill rotWithShape="1">
          <a:blip r:embed="rId2">
            <a:extLst>
              <a:ext uri="{28A0092B-C50C-407E-A947-70E740481C1C}">
                <a14:useLocalDpi xmlns:a14="http://schemas.microsoft.com/office/drawing/2010/main" val="0"/>
              </a:ext>
            </a:extLst>
          </a:blip>
          <a:srcRect l="5900" t="16385" r="5430" b="15080"/>
          <a:stretch/>
        </p:blipFill>
        <p:spPr>
          <a:xfrm>
            <a:off x="687600" y="6256800"/>
            <a:ext cx="1407600" cy="391000"/>
          </a:xfrm>
          <a:prstGeom prst="rect">
            <a:avLst/>
          </a:prstGeom>
        </p:spPr>
      </p:pic>
      <p:sp>
        <p:nvSpPr>
          <p:cNvPr id="5" name="Platshållare för text 4"/>
          <p:cNvSpPr>
            <a:spLocks noGrp="1"/>
          </p:cNvSpPr>
          <p:nvPr>
            <p:ph type="body" sz="quarter" idx="13" hasCustomPrompt="1"/>
          </p:nvPr>
        </p:nvSpPr>
        <p:spPr>
          <a:xfrm>
            <a:off x="687388" y="895350"/>
            <a:ext cx="3715200" cy="5010150"/>
          </a:xfrm>
          <a:prstGeom prst="rect">
            <a:avLst/>
          </a:prstGeom>
        </p:spPr>
        <p:txBody>
          <a:bodyPr/>
          <a:lstStyle/>
          <a:p>
            <a:pPr lvl="0"/>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3" name="Platshållare för text 4"/>
          <p:cNvSpPr>
            <a:spLocks noGrp="1"/>
          </p:cNvSpPr>
          <p:nvPr>
            <p:ph type="body" sz="quarter" idx="14" hasCustomPrompt="1"/>
          </p:nvPr>
        </p:nvSpPr>
        <p:spPr>
          <a:xfrm>
            <a:off x="4764866" y="895350"/>
            <a:ext cx="3716661" cy="5010150"/>
          </a:xfrm>
          <a:prstGeom prst="rect">
            <a:avLst/>
          </a:prstGeom>
        </p:spPr>
        <p:txBody>
          <a:bodyPr/>
          <a:lstStyle/>
          <a:p>
            <a:pPr lvl="0"/>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524563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mple picture">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397BD688-6C8B-4AD1-94A1-27A91CC8A339}" type="datetime1">
              <a:rPr lang="sv-SE" smtClean="0"/>
              <a:t>2019-11-27</a:t>
            </a:fld>
            <a:endParaRPr lang="sv-SE" dirty="0"/>
          </a:p>
        </p:txBody>
      </p:sp>
      <p:sp>
        <p:nvSpPr>
          <p:cNvPr id="11"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2"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dirty="0" err="1" smtClean="0"/>
              <a:t>Title</a:t>
            </a:r>
            <a:r>
              <a:rPr lang="sv-SE" dirty="0" smtClean="0"/>
              <a:t>/</a:t>
            </a:r>
            <a:r>
              <a:rPr lang="sv-SE" dirty="0" err="1" smtClean="0"/>
              <a:t>Lecturer</a:t>
            </a:r>
            <a:endParaRPr lang="sv-SE" dirty="0"/>
          </a:p>
        </p:txBody>
      </p:sp>
      <p:pic>
        <p:nvPicPr>
          <p:cNvPr id="2" name="Bildobjekt 1"/>
          <p:cNvPicPr>
            <a:picLocks noChangeAspect="1"/>
          </p:cNvPicPr>
          <p:nvPr userDrawn="1"/>
        </p:nvPicPr>
        <p:blipFill rotWithShape="1">
          <a:blip r:embed="rId2">
            <a:extLst>
              <a:ext uri="{28A0092B-C50C-407E-A947-70E740481C1C}">
                <a14:useLocalDpi xmlns:a14="http://schemas.microsoft.com/office/drawing/2010/main" val="0"/>
              </a:ext>
            </a:extLst>
          </a:blip>
          <a:srcRect l="5900" t="16385" r="5430" b="15080"/>
          <a:stretch/>
        </p:blipFill>
        <p:spPr>
          <a:xfrm>
            <a:off x="687600" y="6256800"/>
            <a:ext cx="1407600" cy="391000"/>
          </a:xfrm>
          <a:prstGeom prst="rect">
            <a:avLst/>
          </a:prstGeom>
        </p:spPr>
      </p:pic>
      <p:sp>
        <p:nvSpPr>
          <p:cNvPr id="5" name="Platshållare för bild 4"/>
          <p:cNvSpPr>
            <a:spLocks noGrp="1"/>
          </p:cNvSpPr>
          <p:nvPr>
            <p:ph type="pic" sz="quarter" idx="13" hasCustomPrompt="1"/>
          </p:nvPr>
        </p:nvSpPr>
        <p:spPr>
          <a:xfrm>
            <a:off x="690465" y="914400"/>
            <a:ext cx="7735078" cy="4870450"/>
          </a:xfrm>
          <a:prstGeom prst="rect">
            <a:avLst/>
          </a:prstGeom>
        </p:spPr>
        <p:txBody>
          <a:bodyPr/>
          <a:lstStyle>
            <a:lvl1pPr>
              <a:defRPr/>
            </a:lvl1pPr>
          </a:lstStyle>
          <a:p>
            <a:r>
              <a:rPr lang="sv-SE" dirty="0" smtClean="0"/>
              <a:t>Picture</a:t>
            </a:r>
            <a:endParaRPr lang="sv-SE" dirty="0"/>
          </a:p>
        </p:txBody>
      </p:sp>
    </p:spTree>
    <p:extLst>
      <p:ext uri="{BB962C8B-B14F-4D97-AF65-F5344CB8AC3E}">
        <p14:creationId xmlns:p14="http://schemas.microsoft.com/office/powerpoint/2010/main" val="21500427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Blue">
    <p:bg>
      <p:bgPr>
        <a:solidFill>
          <a:srgbClr val="00B9E7"/>
        </a:solidFill>
        <a:effectLst/>
      </p:bgPr>
    </p:bg>
    <p:spTree>
      <p:nvGrpSpPr>
        <p:cNvPr id="1" name=""/>
        <p:cNvGrpSpPr/>
        <p:nvPr/>
      </p:nvGrpSpPr>
      <p:grpSpPr>
        <a:xfrm>
          <a:off x="0" y="0"/>
          <a:ext cx="0" cy="0"/>
          <a:chOff x="0" y="0"/>
          <a:chExt cx="0" cy="0"/>
        </a:xfrm>
      </p:grpSpPr>
      <p:sp>
        <p:nvSpPr>
          <p:cNvPr id="6"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pic>
        <p:nvPicPr>
          <p:cNvPr id="8" name="Bildobjekt 7"/>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1898496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Blue (dark)">
    <p:bg>
      <p:bgPr>
        <a:solidFill>
          <a:srgbClr val="0099C6"/>
        </a:solidFill>
        <a:effectLst/>
      </p:bgPr>
    </p:bg>
    <p:spTree>
      <p:nvGrpSpPr>
        <p:cNvPr id="1" name=""/>
        <p:cNvGrpSpPr/>
        <p:nvPr/>
      </p:nvGrpSpPr>
      <p:grpSpPr>
        <a:xfrm>
          <a:off x="0" y="0"/>
          <a:ext cx="0" cy="0"/>
          <a:chOff x="0" y="0"/>
          <a:chExt cx="0" cy="0"/>
        </a:xfrm>
      </p:grpSpPr>
      <p:sp>
        <p:nvSpPr>
          <p:cNvPr id="7" name="textruta 6"/>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sp>
        <p:nvSpPr>
          <p:cNvPr id="13"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pic>
        <p:nvPicPr>
          <p:cNvPr id="6" name="Bildobjekt 5"/>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195740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Turqoise">
    <p:bg>
      <p:bgPr>
        <a:solidFill>
          <a:srgbClr val="17C7D2"/>
        </a:solidFill>
        <a:effectLst/>
      </p:bgPr>
    </p:bg>
    <p:spTree>
      <p:nvGrpSpPr>
        <p:cNvPr id="1" name=""/>
        <p:cNvGrpSpPr/>
        <p:nvPr/>
      </p:nvGrpSpPr>
      <p:grpSpPr>
        <a:xfrm>
          <a:off x="0" y="0"/>
          <a:ext cx="0" cy="0"/>
          <a:chOff x="0" y="0"/>
          <a:chExt cx="0" cy="0"/>
        </a:xfrm>
      </p:grpSpPr>
      <p:sp>
        <p:nvSpPr>
          <p:cNvPr id="4" name="textruta 3"/>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sp>
        <p:nvSpPr>
          <p:cNvPr id="9"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1817755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Turqoise (dark)">
    <p:bg>
      <p:bgPr>
        <a:solidFill>
          <a:srgbClr val="009CA6"/>
        </a:solidFill>
        <a:effectLst/>
      </p:bgPr>
    </p:bg>
    <p:spTree>
      <p:nvGrpSpPr>
        <p:cNvPr id="1" name=""/>
        <p:cNvGrpSpPr/>
        <p:nvPr/>
      </p:nvGrpSpPr>
      <p:grpSpPr>
        <a:xfrm>
          <a:off x="0" y="0"/>
          <a:ext cx="0" cy="0"/>
          <a:chOff x="0" y="0"/>
          <a:chExt cx="0" cy="0"/>
        </a:xfrm>
      </p:grpSpPr>
      <p:sp>
        <p:nvSpPr>
          <p:cNvPr id="6" name="textruta 5"/>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sp>
        <p:nvSpPr>
          <p:cNvPr id="14"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200681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Turqoise">
    <p:bg>
      <p:bgPr>
        <a:solidFill>
          <a:srgbClr val="17C7D2"/>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9"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6" name="Bildobjekt 5"/>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39124406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Green">
    <p:bg>
      <p:bgPr>
        <a:solidFill>
          <a:srgbClr val="00CFB5"/>
        </a:solidFill>
        <a:effectLst/>
      </p:bgPr>
    </p:bg>
    <p:spTree>
      <p:nvGrpSpPr>
        <p:cNvPr id="1" name=""/>
        <p:cNvGrpSpPr/>
        <p:nvPr/>
      </p:nvGrpSpPr>
      <p:grpSpPr>
        <a:xfrm>
          <a:off x="0" y="0"/>
          <a:ext cx="0" cy="0"/>
          <a:chOff x="0" y="0"/>
          <a:chExt cx="0" cy="0"/>
        </a:xfrm>
      </p:grpSpPr>
      <p:sp>
        <p:nvSpPr>
          <p:cNvPr id="4" name="textruta 3"/>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sp>
        <p:nvSpPr>
          <p:cNvPr id="6"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pic>
        <p:nvPicPr>
          <p:cNvPr id="8" name="Bildobjekt 7"/>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1817755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Green (dark)">
    <p:bg>
      <p:bgPr>
        <a:solidFill>
          <a:srgbClr val="3BA890"/>
        </a:solidFill>
        <a:effectLst/>
      </p:bgPr>
    </p:bg>
    <p:spTree>
      <p:nvGrpSpPr>
        <p:cNvPr id="1" name=""/>
        <p:cNvGrpSpPr/>
        <p:nvPr/>
      </p:nvGrpSpPr>
      <p:grpSpPr>
        <a:xfrm>
          <a:off x="0" y="0"/>
          <a:ext cx="0" cy="0"/>
          <a:chOff x="0" y="0"/>
          <a:chExt cx="0" cy="0"/>
        </a:xfrm>
      </p:grpSpPr>
      <p:sp>
        <p:nvSpPr>
          <p:cNvPr id="6" name="textruta 5"/>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sp>
        <p:nvSpPr>
          <p:cNvPr id="14"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570073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s of text blue">
    <p:bg>
      <p:bgPr>
        <a:solidFill>
          <a:srgbClr val="00B9E7"/>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0" hasCustomPrompt="1"/>
          </p:nvPr>
        </p:nvSpPr>
        <p:spPr>
          <a:xfrm>
            <a:off x="410547" y="774700"/>
            <a:ext cx="4086841" cy="50289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Bildobjekt 3"/>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
        <p:nvSpPr>
          <p:cNvPr id="5" name="Platshållare för text 2"/>
          <p:cNvSpPr>
            <a:spLocks noGrp="1"/>
          </p:cNvSpPr>
          <p:nvPr>
            <p:ph type="body" sz="quarter" idx="11" hasCustomPrompt="1"/>
          </p:nvPr>
        </p:nvSpPr>
        <p:spPr>
          <a:xfrm>
            <a:off x="4674637" y="774699"/>
            <a:ext cx="4086841" cy="50289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383723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s of text blue (dark)">
    <p:bg>
      <p:bgPr>
        <a:solidFill>
          <a:srgbClr val="0099C6"/>
        </a:solidFill>
        <a:effectLst/>
      </p:bgPr>
    </p:bg>
    <p:spTree>
      <p:nvGrpSpPr>
        <p:cNvPr id="1" name=""/>
        <p:cNvGrpSpPr/>
        <p:nvPr/>
      </p:nvGrpSpPr>
      <p:grpSpPr>
        <a:xfrm>
          <a:off x="0" y="0"/>
          <a:ext cx="0" cy="0"/>
          <a:chOff x="0" y="0"/>
          <a:chExt cx="0" cy="0"/>
        </a:xfrm>
      </p:grpSpPr>
      <p:sp>
        <p:nvSpPr>
          <p:cNvPr id="2" name="Platshållare för text 2"/>
          <p:cNvSpPr>
            <a:spLocks noGrp="1"/>
          </p:cNvSpPr>
          <p:nvPr>
            <p:ph type="body" sz="quarter" idx="10" hasCustomPrompt="1"/>
          </p:nvPr>
        </p:nvSpPr>
        <p:spPr>
          <a:xfrm>
            <a:off x="410547" y="774700"/>
            <a:ext cx="4086841" cy="50289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
        <p:nvSpPr>
          <p:cNvPr id="4" name="Platshållare för text 2"/>
          <p:cNvSpPr>
            <a:spLocks noGrp="1"/>
          </p:cNvSpPr>
          <p:nvPr>
            <p:ph type="body" sz="quarter" idx="11" hasCustomPrompt="1"/>
          </p:nvPr>
        </p:nvSpPr>
        <p:spPr>
          <a:xfrm>
            <a:off x="4674637" y="774699"/>
            <a:ext cx="4086841" cy="50289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515598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of text turqoise">
    <p:bg>
      <p:bgPr>
        <a:solidFill>
          <a:srgbClr val="17C7D2"/>
        </a:solidFill>
        <a:effectLst/>
      </p:bgPr>
    </p:bg>
    <p:spTree>
      <p:nvGrpSpPr>
        <p:cNvPr id="1" name=""/>
        <p:cNvGrpSpPr/>
        <p:nvPr/>
      </p:nvGrpSpPr>
      <p:grpSpPr>
        <a:xfrm>
          <a:off x="0" y="0"/>
          <a:ext cx="0" cy="0"/>
          <a:chOff x="0" y="0"/>
          <a:chExt cx="0" cy="0"/>
        </a:xfrm>
      </p:grpSpPr>
      <p:sp>
        <p:nvSpPr>
          <p:cNvPr id="2" name="Platshållare för text 2"/>
          <p:cNvSpPr>
            <a:spLocks noGrp="1"/>
          </p:cNvSpPr>
          <p:nvPr>
            <p:ph type="body" sz="quarter" idx="10" hasCustomPrompt="1"/>
          </p:nvPr>
        </p:nvSpPr>
        <p:spPr>
          <a:xfrm>
            <a:off x="410547" y="774700"/>
            <a:ext cx="4086841" cy="50289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
        <p:nvSpPr>
          <p:cNvPr id="4" name="Platshållare för text 2"/>
          <p:cNvSpPr>
            <a:spLocks noGrp="1"/>
          </p:cNvSpPr>
          <p:nvPr>
            <p:ph type="body" sz="quarter" idx="11" hasCustomPrompt="1"/>
          </p:nvPr>
        </p:nvSpPr>
        <p:spPr>
          <a:xfrm>
            <a:off x="4674637" y="774699"/>
            <a:ext cx="4086841" cy="50289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0439999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of text turqoise (dark)">
    <p:bg>
      <p:bgPr>
        <a:solidFill>
          <a:srgbClr val="009CA6"/>
        </a:solidFill>
        <a:effectLst/>
      </p:bgPr>
    </p:bg>
    <p:spTree>
      <p:nvGrpSpPr>
        <p:cNvPr id="1" name=""/>
        <p:cNvGrpSpPr/>
        <p:nvPr/>
      </p:nvGrpSpPr>
      <p:grpSpPr>
        <a:xfrm>
          <a:off x="0" y="0"/>
          <a:ext cx="0" cy="0"/>
          <a:chOff x="0" y="0"/>
          <a:chExt cx="0" cy="0"/>
        </a:xfrm>
      </p:grpSpPr>
      <p:sp>
        <p:nvSpPr>
          <p:cNvPr id="2" name="Platshållare för text 2"/>
          <p:cNvSpPr>
            <a:spLocks noGrp="1"/>
          </p:cNvSpPr>
          <p:nvPr>
            <p:ph type="body" sz="quarter" idx="10" hasCustomPrompt="1"/>
          </p:nvPr>
        </p:nvSpPr>
        <p:spPr>
          <a:xfrm>
            <a:off x="410547" y="774700"/>
            <a:ext cx="4086841" cy="50289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
        <p:nvSpPr>
          <p:cNvPr id="4" name="Platshållare för text 2"/>
          <p:cNvSpPr>
            <a:spLocks noGrp="1"/>
          </p:cNvSpPr>
          <p:nvPr>
            <p:ph type="body" sz="quarter" idx="11" hasCustomPrompt="1"/>
          </p:nvPr>
        </p:nvSpPr>
        <p:spPr>
          <a:xfrm>
            <a:off x="4674637" y="774699"/>
            <a:ext cx="4086841" cy="50289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483406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s of text green">
    <p:bg>
      <p:bgPr>
        <a:solidFill>
          <a:srgbClr val="00CFB5"/>
        </a:solidFill>
        <a:effectLst/>
      </p:bgPr>
    </p:bg>
    <p:spTree>
      <p:nvGrpSpPr>
        <p:cNvPr id="1" name=""/>
        <p:cNvGrpSpPr/>
        <p:nvPr/>
      </p:nvGrpSpPr>
      <p:grpSpPr>
        <a:xfrm>
          <a:off x="0" y="0"/>
          <a:ext cx="0" cy="0"/>
          <a:chOff x="0" y="0"/>
          <a:chExt cx="0" cy="0"/>
        </a:xfrm>
      </p:grpSpPr>
      <p:sp>
        <p:nvSpPr>
          <p:cNvPr id="2" name="Platshållare för text 2"/>
          <p:cNvSpPr>
            <a:spLocks noGrp="1"/>
          </p:cNvSpPr>
          <p:nvPr>
            <p:ph type="body" sz="quarter" idx="10" hasCustomPrompt="1"/>
          </p:nvPr>
        </p:nvSpPr>
        <p:spPr>
          <a:xfrm>
            <a:off x="410547" y="774700"/>
            <a:ext cx="4086841" cy="50289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
        <p:nvSpPr>
          <p:cNvPr id="4" name="Platshållare för text 2"/>
          <p:cNvSpPr>
            <a:spLocks noGrp="1"/>
          </p:cNvSpPr>
          <p:nvPr>
            <p:ph type="body" sz="quarter" idx="11" hasCustomPrompt="1"/>
          </p:nvPr>
        </p:nvSpPr>
        <p:spPr>
          <a:xfrm>
            <a:off x="4674637" y="774699"/>
            <a:ext cx="4086841" cy="50289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55707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s of text green (dark)">
    <p:bg>
      <p:bgPr>
        <a:solidFill>
          <a:srgbClr val="3BA890"/>
        </a:solidFill>
        <a:effectLst/>
      </p:bgPr>
    </p:bg>
    <p:spTree>
      <p:nvGrpSpPr>
        <p:cNvPr id="1" name=""/>
        <p:cNvGrpSpPr/>
        <p:nvPr/>
      </p:nvGrpSpPr>
      <p:grpSpPr>
        <a:xfrm>
          <a:off x="0" y="0"/>
          <a:ext cx="0" cy="0"/>
          <a:chOff x="0" y="0"/>
          <a:chExt cx="0" cy="0"/>
        </a:xfrm>
      </p:grpSpPr>
      <p:sp>
        <p:nvSpPr>
          <p:cNvPr id="2" name="Platshållare för text 2"/>
          <p:cNvSpPr>
            <a:spLocks noGrp="1"/>
          </p:cNvSpPr>
          <p:nvPr>
            <p:ph type="body" sz="quarter" idx="10" hasCustomPrompt="1"/>
          </p:nvPr>
        </p:nvSpPr>
        <p:spPr>
          <a:xfrm>
            <a:off x="410547" y="774700"/>
            <a:ext cx="4086841" cy="50289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
        <p:nvSpPr>
          <p:cNvPr id="4" name="Platshållare för text 2"/>
          <p:cNvSpPr>
            <a:spLocks noGrp="1"/>
          </p:cNvSpPr>
          <p:nvPr>
            <p:ph type="body" sz="quarter" idx="11" hasCustomPrompt="1"/>
          </p:nvPr>
        </p:nvSpPr>
        <p:spPr>
          <a:xfrm>
            <a:off x="4674637" y="774699"/>
            <a:ext cx="4086841" cy="50289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470165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mple picture blue">
    <p:bg>
      <p:bgPr>
        <a:solidFill>
          <a:srgbClr val="00B9E7"/>
        </a:solidFill>
        <a:effectLst/>
      </p:bgPr>
    </p:bg>
    <p:spTree>
      <p:nvGrpSpPr>
        <p:cNvPr id="1" name=""/>
        <p:cNvGrpSpPr/>
        <p:nvPr/>
      </p:nvGrpSpPr>
      <p:grpSpPr>
        <a:xfrm>
          <a:off x="0" y="0"/>
          <a:ext cx="0" cy="0"/>
          <a:chOff x="0" y="0"/>
          <a:chExt cx="0" cy="0"/>
        </a:xfrm>
      </p:grpSpPr>
      <p:sp>
        <p:nvSpPr>
          <p:cNvPr id="3" name="Platshållare för bild 2"/>
          <p:cNvSpPr>
            <a:spLocks noGrp="1"/>
          </p:cNvSpPr>
          <p:nvPr>
            <p:ph type="pic" sz="quarter" idx="10" hasCustomPrompt="1"/>
          </p:nvPr>
        </p:nvSpPr>
        <p:spPr>
          <a:xfrm>
            <a:off x="401216" y="615950"/>
            <a:ext cx="8238931" cy="5094288"/>
          </a:xfrm>
          <a:prstGeom prst="rect">
            <a:avLst/>
          </a:prstGeom>
        </p:spPr>
        <p:txBody>
          <a:bodyPr/>
          <a:lstStyle>
            <a:lvl1pPr>
              <a:defRPr>
                <a:solidFill>
                  <a:schemeClr val="bg1"/>
                </a:solidFill>
              </a:defRPr>
            </a:lvl1pPr>
          </a:lstStyle>
          <a:p>
            <a:r>
              <a:rPr lang="sv-SE" dirty="0" smtClean="0"/>
              <a:t>Picture</a:t>
            </a:r>
            <a:endParaRPr lang="sv-SE" dirty="0"/>
          </a:p>
        </p:txBody>
      </p:sp>
      <p:pic>
        <p:nvPicPr>
          <p:cNvPr id="4" name="Bildobjekt 3"/>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2609027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mple picture blue (dark)">
    <p:bg>
      <p:bgPr>
        <a:solidFill>
          <a:srgbClr val="0099C6"/>
        </a:solidFill>
        <a:effectLst/>
      </p:bgPr>
    </p:bg>
    <p:spTree>
      <p:nvGrpSpPr>
        <p:cNvPr id="1" name=""/>
        <p:cNvGrpSpPr/>
        <p:nvPr/>
      </p:nvGrpSpPr>
      <p:grpSpPr>
        <a:xfrm>
          <a:off x="0" y="0"/>
          <a:ext cx="0" cy="0"/>
          <a:chOff x="0" y="0"/>
          <a:chExt cx="0" cy="0"/>
        </a:xfrm>
      </p:grpSpPr>
      <p:sp>
        <p:nvSpPr>
          <p:cNvPr id="2" name="Platshållare för bild 2"/>
          <p:cNvSpPr>
            <a:spLocks noGrp="1"/>
          </p:cNvSpPr>
          <p:nvPr>
            <p:ph type="pic" sz="quarter" idx="10" hasCustomPrompt="1"/>
          </p:nvPr>
        </p:nvSpPr>
        <p:spPr>
          <a:xfrm>
            <a:off x="401216" y="615950"/>
            <a:ext cx="8238931" cy="5094288"/>
          </a:xfrm>
          <a:prstGeom prst="rect">
            <a:avLst/>
          </a:prstGeom>
        </p:spPr>
        <p:txBody>
          <a:bodyPr/>
          <a:lstStyle>
            <a:lvl1pPr>
              <a:defRPr>
                <a:solidFill>
                  <a:schemeClr val="bg1"/>
                </a:solidFill>
              </a:defRPr>
            </a:lvl1pPr>
          </a:lstStyle>
          <a:p>
            <a:r>
              <a:rPr lang="sv-SE" dirty="0" smtClean="0"/>
              <a:t>Picture</a:t>
            </a:r>
            <a:endParaRPr lang="sv-SE" dirty="0"/>
          </a:p>
        </p:txBody>
      </p:sp>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207883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Turqoise (dark)">
    <p:bg>
      <p:bgPr>
        <a:solidFill>
          <a:srgbClr val="009CA6"/>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9"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6" name="Bildobjekt 5"/>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2137100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mple picture turqoise">
    <p:bg>
      <p:bgPr>
        <a:solidFill>
          <a:srgbClr val="17C7D2"/>
        </a:solidFill>
        <a:effectLst/>
      </p:bgPr>
    </p:bg>
    <p:spTree>
      <p:nvGrpSpPr>
        <p:cNvPr id="1" name=""/>
        <p:cNvGrpSpPr/>
        <p:nvPr/>
      </p:nvGrpSpPr>
      <p:grpSpPr>
        <a:xfrm>
          <a:off x="0" y="0"/>
          <a:ext cx="0" cy="0"/>
          <a:chOff x="0" y="0"/>
          <a:chExt cx="0" cy="0"/>
        </a:xfrm>
      </p:grpSpPr>
      <p:sp>
        <p:nvSpPr>
          <p:cNvPr id="2" name="Platshållare för bild 2"/>
          <p:cNvSpPr>
            <a:spLocks noGrp="1"/>
          </p:cNvSpPr>
          <p:nvPr>
            <p:ph type="pic" sz="quarter" idx="10" hasCustomPrompt="1"/>
          </p:nvPr>
        </p:nvSpPr>
        <p:spPr>
          <a:xfrm>
            <a:off x="401216" y="615950"/>
            <a:ext cx="8238931" cy="5094288"/>
          </a:xfrm>
          <a:prstGeom prst="rect">
            <a:avLst/>
          </a:prstGeom>
        </p:spPr>
        <p:txBody>
          <a:bodyPr/>
          <a:lstStyle>
            <a:lvl1pPr>
              <a:defRPr>
                <a:solidFill>
                  <a:schemeClr val="bg1"/>
                </a:solidFill>
              </a:defRPr>
            </a:lvl1pPr>
          </a:lstStyle>
          <a:p>
            <a:r>
              <a:rPr lang="sv-SE" dirty="0" smtClean="0"/>
              <a:t>Picture</a:t>
            </a:r>
            <a:endParaRPr lang="sv-SE" dirty="0"/>
          </a:p>
        </p:txBody>
      </p:sp>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689742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mple picture turqoise (dark)">
    <p:bg>
      <p:bgPr>
        <a:solidFill>
          <a:srgbClr val="009CA6"/>
        </a:solidFill>
        <a:effectLst/>
      </p:bgPr>
    </p:bg>
    <p:spTree>
      <p:nvGrpSpPr>
        <p:cNvPr id="1" name=""/>
        <p:cNvGrpSpPr/>
        <p:nvPr/>
      </p:nvGrpSpPr>
      <p:grpSpPr>
        <a:xfrm>
          <a:off x="0" y="0"/>
          <a:ext cx="0" cy="0"/>
          <a:chOff x="0" y="0"/>
          <a:chExt cx="0" cy="0"/>
        </a:xfrm>
      </p:grpSpPr>
      <p:sp>
        <p:nvSpPr>
          <p:cNvPr id="2" name="Platshållare för bild 2"/>
          <p:cNvSpPr>
            <a:spLocks noGrp="1"/>
          </p:cNvSpPr>
          <p:nvPr>
            <p:ph type="pic" sz="quarter" idx="10" hasCustomPrompt="1"/>
          </p:nvPr>
        </p:nvSpPr>
        <p:spPr>
          <a:xfrm>
            <a:off x="401216" y="615950"/>
            <a:ext cx="8238931" cy="5094288"/>
          </a:xfrm>
          <a:prstGeom prst="rect">
            <a:avLst/>
          </a:prstGeom>
        </p:spPr>
        <p:txBody>
          <a:bodyPr/>
          <a:lstStyle>
            <a:lvl1pPr>
              <a:defRPr>
                <a:solidFill>
                  <a:schemeClr val="bg1"/>
                </a:solidFill>
              </a:defRPr>
            </a:lvl1pPr>
          </a:lstStyle>
          <a:p>
            <a:r>
              <a:rPr lang="sv-SE" dirty="0" smtClean="0"/>
              <a:t>Picture</a:t>
            </a:r>
            <a:endParaRPr lang="sv-SE" dirty="0"/>
          </a:p>
        </p:txBody>
      </p:sp>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1098252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mple picture page green">
    <p:bg>
      <p:bgPr>
        <a:solidFill>
          <a:srgbClr val="00CFB5"/>
        </a:solidFill>
        <a:effectLst/>
      </p:bgPr>
    </p:bg>
    <p:spTree>
      <p:nvGrpSpPr>
        <p:cNvPr id="1" name=""/>
        <p:cNvGrpSpPr/>
        <p:nvPr/>
      </p:nvGrpSpPr>
      <p:grpSpPr>
        <a:xfrm>
          <a:off x="0" y="0"/>
          <a:ext cx="0" cy="0"/>
          <a:chOff x="0" y="0"/>
          <a:chExt cx="0" cy="0"/>
        </a:xfrm>
      </p:grpSpPr>
      <p:sp>
        <p:nvSpPr>
          <p:cNvPr id="2" name="Platshållare för bild 2"/>
          <p:cNvSpPr>
            <a:spLocks noGrp="1"/>
          </p:cNvSpPr>
          <p:nvPr>
            <p:ph type="pic" sz="quarter" idx="10" hasCustomPrompt="1"/>
          </p:nvPr>
        </p:nvSpPr>
        <p:spPr>
          <a:xfrm>
            <a:off x="401216" y="615950"/>
            <a:ext cx="8238931" cy="5094288"/>
          </a:xfrm>
          <a:prstGeom prst="rect">
            <a:avLst/>
          </a:prstGeom>
        </p:spPr>
        <p:txBody>
          <a:bodyPr/>
          <a:lstStyle>
            <a:lvl1pPr>
              <a:defRPr>
                <a:solidFill>
                  <a:schemeClr val="bg1"/>
                </a:solidFill>
              </a:defRPr>
            </a:lvl1pPr>
          </a:lstStyle>
          <a:p>
            <a:r>
              <a:rPr lang="sv-SE" dirty="0" smtClean="0"/>
              <a:t>Picture</a:t>
            </a:r>
            <a:endParaRPr lang="sv-SE" dirty="0"/>
          </a:p>
        </p:txBody>
      </p:sp>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1453807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mple picture green (dark)">
    <p:bg>
      <p:bgPr>
        <a:solidFill>
          <a:srgbClr val="3BA890"/>
        </a:solidFill>
        <a:effectLst/>
      </p:bgPr>
    </p:bg>
    <p:spTree>
      <p:nvGrpSpPr>
        <p:cNvPr id="1" name=""/>
        <p:cNvGrpSpPr/>
        <p:nvPr/>
      </p:nvGrpSpPr>
      <p:grpSpPr>
        <a:xfrm>
          <a:off x="0" y="0"/>
          <a:ext cx="0" cy="0"/>
          <a:chOff x="0" y="0"/>
          <a:chExt cx="0" cy="0"/>
        </a:xfrm>
      </p:grpSpPr>
      <p:sp>
        <p:nvSpPr>
          <p:cNvPr id="2" name="Platshållare för bild 2"/>
          <p:cNvSpPr>
            <a:spLocks noGrp="1"/>
          </p:cNvSpPr>
          <p:nvPr>
            <p:ph type="pic" sz="quarter" idx="10" hasCustomPrompt="1"/>
          </p:nvPr>
        </p:nvSpPr>
        <p:spPr>
          <a:xfrm>
            <a:off x="401216" y="615950"/>
            <a:ext cx="8238931" cy="5094288"/>
          </a:xfrm>
          <a:prstGeom prst="rect">
            <a:avLst/>
          </a:prstGeom>
        </p:spPr>
        <p:txBody>
          <a:bodyPr/>
          <a:lstStyle>
            <a:lvl1pPr>
              <a:defRPr>
                <a:solidFill>
                  <a:schemeClr val="bg1"/>
                </a:solidFill>
              </a:defRPr>
            </a:lvl1pPr>
          </a:lstStyle>
          <a:p>
            <a:r>
              <a:rPr lang="sv-SE" dirty="0" smtClean="0"/>
              <a:t>Picture</a:t>
            </a:r>
            <a:endParaRPr lang="sv-SE" dirty="0"/>
          </a:p>
        </p:txBody>
      </p:sp>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135802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Green">
    <p:bg>
      <p:bgPr>
        <a:solidFill>
          <a:srgbClr val="00CFB5"/>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9"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6" name="Bildobjekt 5"/>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28166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Green (dark)">
    <p:bg>
      <p:bgPr>
        <a:solidFill>
          <a:srgbClr val="3BA890"/>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9"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6" name="Bildobjekt 5"/>
          <p:cNvPicPr>
            <a:picLocks noChangeAspect="1"/>
          </p:cNvPicPr>
          <p:nvPr userDrawn="1"/>
        </p:nvPicPr>
        <p:blipFill rotWithShape="1">
          <a:blip r:embed="rId2">
            <a:extLst>
              <a:ext uri="{28A0092B-C50C-407E-A947-70E740481C1C}">
                <a14:useLocalDpi xmlns:a14="http://schemas.microsoft.com/office/drawing/2010/main" val="0"/>
              </a:ext>
            </a:extLst>
          </a:blip>
          <a:srcRect l="6604" t="17691" r="6134" b="16385"/>
          <a:stretch/>
        </p:blipFill>
        <p:spPr>
          <a:xfrm>
            <a:off x="399600" y="5929200"/>
            <a:ext cx="2260800" cy="613819"/>
          </a:xfrm>
          <a:prstGeom prst="rect">
            <a:avLst/>
          </a:prstGeom>
        </p:spPr>
      </p:pic>
    </p:spTree>
    <p:extLst>
      <p:ext uri="{BB962C8B-B14F-4D97-AF65-F5344CB8AC3E}">
        <p14:creationId xmlns:p14="http://schemas.microsoft.com/office/powerpoint/2010/main" val="154823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ty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34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page blue">
    <p:bg>
      <p:bgPr>
        <a:solidFill>
          <a:srgbClr val="00B9E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08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age blue (dark)">
    <p:bg>
      <p:bgPr>
        <a:solidFill>
          <a:srgbClr val="0099C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40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094259"/>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4" r:id="rId3"/>
    <p:sldLayoutId id="2147483678" r:id="rId4"/>
    <p:sldLayoutId id="2147483665" r:id="rId5"/>
    <p:sldLayoutId id="2147483681" r:id="rId6"/>
    <p:sldLayoutId id="2147483668" r:id="rId7"/>
    <p:sldLayoutId id="2147483669" r:id="rId8"/>
    <p:sldLayoutId id="2147483688" r:id="rId9"/>
    <p:sldLayoutId id="2147483670" r:id="rId10"/>
    <p:sldLayoutId id="2147483689" r:id="rId11"/>
    <p:sldLayoutId id="2147483671" r:id="rId12"/>
    <p:sldLayoutId id="2147483690" r:id="rId13"/>
    <p:sldLayoutId id="2147483674" r:id="rId14"/>
    <p:sldLayoutId id="2147483682" r:id="rId15"/>
    <p:sldLayoutId id="2147483675" r:id="rId16"/>
    <p:sldLayoutId id="2147483684" r:id="rId17"/>
    <p:sldLayoutId id="2147483676" r:id="rId18"/>
    <p:sldLayoutId id="2147483686" r:id="rId19"/>
    <p:sldLayoutId id="2147483673" r:id="rId20"/>
    <p:sldLayoutId id="2147483660" r:id="rId21"/>
    <p:sldLayoutId id="2147483661" r:id="rId22"/>
    <p:sldLayoutId id="2147483663" r:id="rId23"/>
    <p:sldLayoutId id="2147483706" r:id="rId24"/>
    <p:sldLayoutId id="2147483707" r:id="rId25"/>
    <p:sldLayoutId id="2147483662" r:id="rId26"/>
    <p:sldLayoutId id="2147483691" r:id="rId27"/>
    <p:sldLayoutId id="2147483666" r:id="rId28"/>
    <p:sldLayoutId id="2147483692" r:id="rId29"/>
    <p:sldLayoutId id="2147483667"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3389/fnhum.2016.00221" TargetMode="External"/><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4329231"/>
            <a:ext cx="6400800" cy="1175296"/>
          </a:xfrm>
        </p:spPr>
        <p:txBody>
          <a:bodyPr/>
          <a:lstStyle/>
          <a:p>
            <a:r>
              <a:rPr lang="sv-SE" dirty="0" smtClean="0"/>
              <a:t>Jerker Rönnberg</a:t>
            </a:r>
            <a:endParaRPr lang="sv-SE" dirty="0"/>
          </a:p>
        </p:txBody>
      </p:sp>
      <p:sp>
        <p:nvSpPr>
          <p:cNvPr id="4" name="Rektangel 3"/>
          <p:cNvSpPr/>
          <p:nvPr/>
        </p:nvSpPr>
        <p:spPr>
          <a:xfrm>
            <a:off x="1371600" y="584491"/>
            <a:ext cx="7262446" cy="3539430"/>
          </a:xfrm>
          <a:prstGeom prst="rect">
            <a:avLst/>
          </a:prstGeom>
        </p:spPr>
        <p:txBody>
          <a:bodyPr wrap="square">
            <a:spAutoFit/>
          </a:bodyPr>
          <a:lstStyle/>
          <a:p>
            <a:r>
              <a:rPr lang="en-US" altLang="sv-SE" sz="4800" b="1" dirty="0">
                <a:solidFill>
                  <a:schemeClr val="bg1"/>
                </a:solidFill>
              </a:rPr>
              <a:t>Cognitive Hearing Science (CHS</a:t>
            </a:r>
            <a:r>
              <a:rPr lang="en-US" altLang="sv-SE" sz="4800" b="1" dirty="0" smtClean="0">
                <a:solidFill>
                  <a:schemeClr val="bg1"/>
                </a:solidFill>
              </a:rPr>
              <a:t>): </a:t>
            </a:r>
            <a:r>
              <a:rPr lang="en-US" altLang="sv-SE" sz="3200" b="1" i="1" dirty="0" smtClean="0">
                <a:solidFill>
                  <a:schemeClr val="bg1"/>
                </a:solidFill>
              </a:rPr>
              <a:t>Three </a:t>
            </a:r>
            <a:r>
              <a:rPr lang="en-US" altLang="sv-SE" sz="3200" b="1" i="1" dirty="0">
                <a:solidFill>
                  <a:schemeClr val="bg1"/>
                </a:solidFill>
              </a:rPr>
              <a:t>memory systems, </a:t>
            </a:r>
            <a:r>
              <a:rPr lang="en-US" altLang="sv-SE" sz="3200" b="1" i="1" dirty="0" smtClean="0">
                <a:solidFill>
                  <a:schemeClr val="bg1"/>
                </a:solidFill>
              </a:rPr>
              <a:t/>
            </a:r>
            <a:br>
              <a:rPr lang="en-US" altLang="sv-SE" sz="3200" b="1" i="1" dirty="0" smtClean="0">
                <a:solidFill>
                  <a:schemeClr val="bg1"/>
                </a:solidFill>
              </a:rPr>
            </a:br>
            <a:r>
              <a:rPr lang="en-US" altLang="sv-SE" sz="3200" b="1" i="1" dirty="0" smtClean="0">
                <a:solidFill>
                  <a:schemeClr val="bg1"/>
                </a:solidFill>
              </a:rPr>
              <a:t>two </a:t>
            </a:r>
            <a:r>
              <a:rPr lang="en-US" altLang="sv-SE" sz="3200" b="1" i="1" dirty="0">
                <a:solidFill>
                  <a:schemeClr val="bg1"/>
                </a:solidFill>
              </a:rPr>
              <a:t>approaches and one model: </a:t>
            </a:r>
            <a:r>
              <a:rPr lang="en-US" altLang="sv-SE" sz="3200" b="1" i="1" dirty="0" smtClean="0">
                <a:solidFill>
                  <a:schemeClr val="bg1"/>
                </a:solidFill>
              </a:rPr>
              <a:t/>
            </a:r>
            <a:br>
              <a:rPr lang="en-US" altLang="sv-SE" sz="3200" b="1" i="1" dirty="0" smtClean="0">
                <a:solidFill>
                  <a:schemeClr val="bg1"/>
                </a:solidFill>
              </a:rPr>
            </a:br>
            <a:r>
              <a:rPr lang="en-US" altLang="sv-SE" sz="3200" b="1" dirty="0" err="1" smtClean="0">
                <a:solidFill>
                  <a:schemeClr val="bg1"/>
                </a:solidFill>
              </a:rPr>
              <a:t>Humes</a:t>
            </a:r>
            <a:r>
              <a:rPr lang="en-US" altLang="sv-SE" sz="3200" b="1" dirty="0" smtClean="0">
                <a:solidFill>
                  <a:schemeClr val="bg1"/>
                </a:solidFill>
              </a:rPr>
              <a:t> </a:t>
            </a:r>
            <a:r>
              <a:rPr lang="en-US" altLang="sv-SE" sz="3200" b="1" dirty="0">
                <a:solidFill>
                  <a:schemeClr val="bg1"/>
                </a:solidFill>
              </a:rPr>
              <a:t>keynote opening lecture, </a:t>
            </a:r>
            <a:r>
              <a:rPr lang="en-US" altLang="sv-SE" sz="3200" b="1" dirty="0" smtClean="0">
                <a:solidFill>
                  <a:schemeClr val="bg1"/>
                </a:solidFill>
              </a:rPr>
              <a:t/>
            </a:r>
            <a:br>
              <a:rPr lang="en-US" altLang="sv-SE" sz="3200" b="1" dirty="0" smtClean="0">
                <a:solidFill>
                  <a:schemeClr val="bg1"/>
                </a:solidFill>
              </a:rPr>
            </a:br>
            <a:r>
              <a:rPr lang="en-US" altLang="sv-SE" sz="3200" b="1" dirty="0" smtClean="0">
                <a:solidFill>
                  <a:schemeClr val="bg1"/>
                </a:solidFill>
              </a:rPr>
              <a:t>Tampa </a:t>
            </a:r>
            <a:r>
              <a:rPr lang="en-US" altLang="sv-SE" sz="3200" b="1" dirty="0">
                <a:solidFill>
                  <a:schemeClr val="bg1"/>
                </a:solidFill>
              </a:rPr>
              <a:t>Florida, </a:t>
            </a:r>
            <a:r>
              <a:rPr lang="en-US" altLang="sv-SE" sz="3200" b="1" dirty="0" err="1">
                <a:solidFill>
                  <a:schemeClr val="bg1"/>
                </a:solidFill>
              </a:rPr>
              <a:t>nov</a:t>
            </a:r>
            <a:r>
              <a:rPr lang="en-US" altLang="sv-SE" sz="3200" b="1" dirty="0">
                <a:solidFill>
                  <a:schemeClr val="bg1"/>
                </a:solidFill>
              </a:rPr>
              <a:t> 3, 2019</a:t>
            </a:r>
            <a:r>
              <a:rPr lang="en-US" altLang="sv-SE" sz="3200" b="1" dirty="0">
                <a:solidFill>
                  <a:srgbClr val="1F497D"/>
                </a:solidFill>
                <a:latin typeface="Arial Black" panose="020B0A04020102020204" pitchFamily="34" charset="0"/>
              </a:rPr>
              <a:t/>
            </a:r>
            <a:br>
              <a:rPr lang="en-US" altLang="sv-SE" sz="3200" b="1" dirty="0">
                <a:solidFill>
                  <a:srgbClr val="1F497D"/>
                </a:solidFill>
                <a:latin typeface="Arial Black" panose="020B0A04020102020204" pitchFamily="34" charset="0"/>
              </a:rPr>
            </a:br>
            <a:endParaRPr lang="sv-SE" sz="3200" dirty="0"/>
          </a:p>
        </p:txBody>
      </p:sp>
    </p:spTree>
    <p:extLst>
      <p:ext uri="{BB962C8B-B14F-4D97-AF65-F5344CB8AC3E}">
        <p14:creationId xmlns:p14="http://schemas.microsoft.com/office/powerpoint/2010/main" val="387622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2"/>
          <p:cNvSpPr txBox="1">
            <a:spLocks/>
          </p:cNvSpPr>
          <p:nvPr/>
        </p:nvSpPr>
        <p:spPr>
          <a:xfrm>
            <a:off x="1476375" y="549275"/>
            <a:ext cx="6767513" cy="1079500"/>
          </a:xfrm>
          <a:prstGeom prst="rect">
            <a:avLst/>
          </a:prstGeom>
        </p:spPr>
        <p:txBody>
          <a:bodyPr/>
          <a:lstStyle/>
          <a:p>
            <a:pPr algn="ctr" fontAlgn="auto">
              <a:spcAft>
                <a:spcPts val="0"/>
              </a:spcAft>
              <a:defRPr/>
            </a:pPr>
            <a:r>
              <a:rPr lang="sv-SE" sz="2800" b="1" dirty="0" err="1">
                <a:solidFill>
                  <a:srgbClr val="002060"/>
                </a:solidFill>
                <a:latin typeface="+mj-lt"/>
              </a:rPr>
              <a:t>Sörqvist</a:t>
            </a:r>
            <a:r>
              <a:rPr lang="sv-SE" sz="2800" b="1" dirty="0">
                <a:solidFill>
                  <a:srgbClr val="002060"/>
                </a:solidFill>
                <a:latin typeface="+mj-lt"/>
              </a:rPr>
              <a:t>, Stenfelt &amp; Rönnberg (2012)</a:t>
            </a:r>
          </a:p>
          <a:p>
            <a:pPr algn="ctr" fontAlgn="auto">
              <a:spcAft>
                <a:spcPts val="0"/>
              </a:spcAft>
              <a:defRPr/>
            </a:pPr>
            <a:r>
              <a:rPr lang="en-US" sz="1600" b="1" i="1" dirty="0">
                <a:solidFill>
                  <a:srgbClr val="002060"/>
                </a:solidFill>
                <a:latin typeface="+mj-lt"/>
              </a:rPr>
              <a:t>J Cog </a:t>
            </a:r>
            <a:r>
              <a:rPr lang="en-US" sz="1600" b="1" i="1" dirty="0" err="1">
                <a:solidFill>
                  <a:srgbClr val="002060"/>
                </a:solidFill>
                <a:latin typeface="+mj-lt"/>
              </a:rPr>
              <a:t>Neurosci</a:t>
            </a:r>
            <a:r>
              <a:rPr lang="en-US" sz="1600" b="1" i="1" dirty="0">
                <a:solidFill>
                  <a:srgbClr val="002060"/>
                </a:solidFill>
                <a:latin typeface="+mj-lt"/>
              </a:rPr>
              <a:t>  </a:t>
            </a:r>
            <a:r>
              <a:rPr lang="en-US" sz="1600" b="1" dirty="0">
                <a:solidFill>
                  <a:srgbClr val="002060"/>
                </a:solidFill>
                <a:latin typeface="+mj-lt"/>
              </a:rPr>
              <a:t>2012. (doi:10.1162/jocn_a_00275</a:t>
            </a:r>
            <a:r>
              <a:rPr lang="en-US" sz="1600" dirty="0">
                <a:solidFill>
                  <a:srgbClr val="002060"/>
                </a:solidFill>
                <a:latin typeface="+mj-lt"/>
              </a:rPr>
              <a:t>) </a:t>
            </a:r>
          </a:p>
          <a:p>
            <a:pPr fontAlgn="auto">
              <a:spcAft>
                <a:spcPts val="0"/>
              </a:spcAft>
              <a:defRPr/>
            </a:pPr>
            <a:r>
              <a:rPr lang="en-US" sz="1400" dirty="0">
                <a:solidFill>
                  <a:schemeClr val="bg2"/>
                </a:solidFill>
                <a:latin typeface="+mj-lt"/>
              </a:rPr>
              <a:t/>
            </a:r>
            <a:br>
              <a:rPr lang="en-US" sz="1400" dirty="0">
                <a:solidFill>
                  <a:schemeClr val="bg2"/>
                </a:solidFill>
                <a:latin typeface="+mj-lt"/>
              </a:rPr>
            </a:br>
            <a:r>
              <a:rPr lang="sv-SE" sz="2400" b="1" dirty="0" smtClean="0">
                <a:solidFill>
                  <a:schemeClr val="bg2"/>
                </a:solidFill>
              </a:rPr>
              <a:t>.</a:t>
            </a:r>
            <a:endParaRPr lang="sv-SE" sz="2400" dirty="0">
              <a:solidFill>
                <a:schemeClr val="bg2"/>
              </a:solidFill>
              <a:latin typeface="+mj-lt"/>
              <a:ea typeface="+mj-ea"/>
              <a:cs typeface="+mj-cs"/>
            </a:endParaRPr>
          </a:p>
        </p:txBody>
      </p:sp>
      <p:sp>
        <p:nvSpPr>
          <p:cNvPr id="8" name="Rectangle 3"/>
          <p:cNvSpPr txBox="1">
            <a:spLocks noChangeArrowheads="1"/>
          </p:cNvSpPr>
          <p:nvPr/>
        </p:nvSpPr>
        <p:spPr>
          <a:xfrm>
            <a:off x="1500188" y="1571625"/>
            <a:ext cx="7072312" cy="4114800"/>
          </a:xfrm>
          <a:prstGeom prst="rect">
            <a:avLst/>
          </a:prstGeom>
        </p:spPr>
        <p:txBody>
          <a:bodyPr/>
          <a:lstStyle/>
          <a:p>
            <a:pPr>
              <a:lnSpc>
                <a:spcPct val="80000"/>
              </a:lnSpc>
              <a:spcBef>
                <a:spcPct val="20000"/>
              </a:spcBef>
              <a:defRPr/>
            </a:pPr>
            <a:r>
              <a:rPr lang="sv-SE" sz="2000" dirty="0">
                <a:solidFill>
                  <a:schemeClr val="bg2"/>
                </a:solidFill>
                <a:latin typeface="+mn-lt"/>
                <a:cs typeface="Times New Roman" pitchFamily="18" charset="0"/>
              </a:rPr>
              <a:t/>
            </a:r>
            <a:br>
              <a:rPr lang="sv-SE" sz="2000" dirty="0">
                <a:solidFill>
                  <a:schemeClr val="bg2"/>
                </a:solidFill>
                <a:latin typeface="+mn-lt"/>
                <a:cs typeface="Times New Roman" pitchFamily="18" charset="0"/>
              </a:rPr>
            </a:br>
            <a:endParaRPr lang="sv-SE" sz="2400" dirty="0">
              <a:solidFill>
                <a:schemeClr val="bg2"/>
              </a:solidFill>
              <a:latin typeface="+mn-lt"/>
              <a:cs typeface="Times New Roman" pitchFamily="18" charset="0"/>
            </a:endParaRPr>
          </a:p>
          <a:p>
            <a:pPr marL="342900" indent="-342900">
              <a:lnSpc>
                <a:spcPct val="80000"/>
              </a:lnSpc>
              <a:spcBef>
                <a:spcPct val="20000"/>
              </a:spcBef>
              <a:defRPr/>
            </a:pPr>
            <a:endParaRPr lang="sv-SE" sz="2400" dirty="0">
              <a:solidFill>
                <a:schemeClr val="bg2"/>
              </a:solidFill>
              <a:latin typeface="Arial Black" pitchFamily="34" charset="0"/>
              <a:cs typeface="Times New Roman" pitchFamily="18" charset="0"/>
            </a:endParaRPr>
          </a:p>
          <a:p>
            <a:pPr marL="342900" indent="-342900" algn="just">
              <a:lnSpc>
                <a:spcPct val="80000"/>
              </a:lnSpc>
              <a:spcBef>
                <a:spcPct val="20000"/>
              </a:spcBef>
              <a:buFont typeface="Arial" charset="0"/>
              <a:buChar char="•"/>
              <a:defRPr/>
            </a:pPr>
            <a:endParaRPr lang="sv-SE" sz="2400" dirty="0">
              <a:latin typeface="+mn-lt"/>
              <a:cs typeface="Times New Roman" pitchFamily="18" charset="0"/>
            </a:endParaRPr>
          </a:p>
          <a:p>
            <a:pPr marL="342900" indent="-342900" algn="just">
              <a:lnSpc>
                <a:spcPct val="80000"/>
              </a:lnSpc>
              <a:spcBef>
                <a:spcPct val="20000"/>
              </a:spcBef>
              <a:buFont typeface="Arial" charset="0"/>
              <a:buChar char="•"/>
              <a:defRPr/>
            </a:pPr>
            <a:endParaRPr lang="sv-SE" sz="2400" dirty="0">
              <a:latin typeface="Times"/>
              <a:cs typeface="Times New Roman" pitchFamily="18" charset="0"/>
            </a:endParaRPr>
          </a:p>
        </p:txBody>
      </p:sp>
      <p:graphicFrame>
        <p:nvGraphicFramePr>
          <p:cNvPr id="9" name="Diagram 8"/>
          <p:cNvGraphicFramePr/>
          <p:nvPr/>
        </p:nvGraphicFramePr>
        <p:xfrm>
          <a:off x="1787289" y="2132856"/>
          <a:ext cx="6433517"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099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pst\AppData\Local\Temp\Fig 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759" y="1201399"/>
            <a:ext cx="6516687"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1"/>
          <p:cNvSpPr>
            <a:spLocks noChangeArrowheads="1"/>
          </p:cNvSpPr>
          <p:nvPr/>
        </p:nvSpPr>
        <p:spPr bwMode="auto">
          <a:xfrm>
            <a:off x="1547813" y="476250"/>
            <a:ext cx="6551612"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sv-SE" sz="2800" b="1" dirty="0">
                <a:solidFill>
                  <a:srgbClr val="002060"/>
                </a:solidFill>
              </a:rPr>
              <a:t>Concentration: a dynamic interplay</a:t>
            </a:r>
          </a:p>
          <a:p>
            <a:endParaRPr lang="en-US" altLang="sv-SE" sz="1400" b="1" dirty="0">
              <a:solidFill>
                <a:srgbClr val="002060"/>
              </a:solidFill>
            </a:endParaRPr>
          </a:p>
          <a:p>
            <a:r>
              <a:rPr lang="en-US" altLang="sv-SE" sz="1400" b="1" dirty="0" err="1">
                <a:solidFill>
                  <a:srgbClr val="002060"/>
                </a:solidFill>
              </a:rPr>
              <a:t>Sörqvist</a:t>
            </a:r>
            <a:r>
              <a:rPr lang="en-US" altLang="sv-SE" sz="1400" b="1" dirty="0">
                <a:solidFill>
                  <a:srgbClr val="002060"/>
                </a:solidFill>
              </a:rPr>
              <a:t>, Dahlström, Karlsson &amp; </a:t>
            </a:r>
            <a:r>
              <a:rPr lang="en-US" altLang="sv-SE" sz="1400" b="1" dirty="0" err="1">
                <a:solidFill>
                  <a:srgbClr val="002060"/>
                </a:solidFill>
              </a:rPr>
              <a:t>Rönnberg</a:t>
            </a:r>
            <a:r>
              <a:rPr lang="en-US" altLang="sv-SE" sz="1400" b="1" dirty="0">
                <a:solidFill>
                  <a:srgbClr val="002060"/>
                </a:solidFill>
              </a:rPr>
              <a:t>  (2016). </a:t>
            </a:r>
          </a:p>
          <a:p>
            <a:r>
              <a:rPr lang="en-US" altLang="sv-SE" sz="1400" b="1" i="1" dirty="0">
                <a:solidFill>
                  <a:srgbClr val="002060"/>
                </a:solidFill>
              </a:rPr>
              <a:t>Frontiers in Hum Neuroscience.</a:t>
            </a:r>
            <a:r>
              <a:rPr lang="sv-SE" altLang="sv-SE" sz="1400" dirty="0">
                <a:solidFill>
                  <a:srgbClr val="002060"/>
                </a:solidFill>
                <a:hlinkClick r:id="rId3"/>
              </a:rPr>
              <a:t> doi.org/10.3389/fnhum.2016.00221</a:t>
            </a:r>
            <a:endParaRPr lang="en-US" altLang="sv-SE" sz="1400" b="1" i="1" dirty="0">
              <a:solidFill>
                <a:srgbClr val="002060"/>
              </a:solidFill>
            </a:endParaRPr>
          </a:p>
          <a:p>
            <a:endParaRPr lang="sv-SE" altLang="sv-SE" sz="2800" dirty="0"/>
          </a:p>
        </p:txBody>
      </p:sp>
      <p:cxnSp>
        <p:nvCxnSpPr>
          <p:cNvPr id="9" name="Rak pilkoppling 8"/>
          <p:cNvCxnSpPr/>
          <p:nvPr/>
        </p:nvCxnSpPr>
        <p:spPr>
          <a:xfrm flipV="1">
            <a:off x="2627313" y="4581525"/>
            <a:ext cx="504825" cy="50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p:cNvCxnSpPr/>
          <p:nvPr/>
        </p:nvCxnSpPr>
        <p:spPr>
          <a:xfrm flipV="1">
            <a:off x="3924300" y="3856038"/>
            <a:ext cx="11113" cy="4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p:cNvCxnSpPr/>
          <p:nvPr/>
        </p:nvCxnSpPr>
        <p:spPr>
          <a:xfrm flipV="1">
            <a:off x="3671888" y="3429000"/>
            <a:ext cx="504825" cy="277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04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1"/>
          <p:cNvSpPr>
            <a:spLocks noChangeArrowheads="1"/>
          </p:cNvSpPr>
          <p:nvPr/>
        </p:nvSpPr>
        <p:spPr bwMode="auto">
          <a:xfrm>
            <a:off x="2476500" y="514350"/>
            <a:ext cx="4111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sv-SE" sz="2800" b="1" dirty="0">
                <a:solidFill>
                  <a:srgbClr val="002060"/>
                </a:solidFill>
              </a:rPr>
              <a:t>The dynamic interplay</a:t>
            </a:r>
            <a:endParaRPr lang="sv-SE" altLang="sv-SE" sz="2800" dirty="0">
              <a:solidFill>
                <a:srgbClr val="002060"/>
              </a:solidFill>
            </a:endParaRPr>
          </a:p>
        </p:txBody>
      </p:sp>
      <p:pic>
        <p:nvPicPr>
          <p:cNvPr id="8" name="Picture 7" descr="fnhum-10-00221-g003.jpg (1300×9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252" y="1036638"/>
            <a:ext cx="6659562"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17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1403350" y="333375"/>
            <a:ext cx="7129463"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sv-SE" sz="4000" b="1" dirty="0" smtClean="0">
                <a:solidFill>
                  <a:srgbClr val="002060"/>
                </a:solidFill>
              </a:rPr>
              <a:t>Final example of Approach I</a:t>
            </a:r>
          </a:p>
        </p:txBody>
      </p:sp>
      <p:sp>
        <p:nvSpPr>
          <p:cNvPr id="8" name="TextBox 9"/>
          <p:cNvSpPr txBox="1">
            <a:spLocks noChangeArrowheads="1"/>
          </p:cNvSpPr>
          <p:nvPr/>
        </p:nvSpPr>
        <p:spPr bwMode="auto">
          <a:xfrm>
            <a:off x="1619250" y="1214438"/>
            <a:ext cx="6697663"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sv-SE" i="1" dirty="0" err="1">
                <a:solidFill>
                  <a:srgbClr val="FF0000"/>
                </a:solidFill>
              </a:rPr>
              <a:t>Sörqvist</a:t>
            </a:r>
            <a:r>
              <a:rPr lang="en-US" altLang="sv-SE" i="1" dirty="0">
                <a:solidFill>
                  <a:srgbClr val="FF0000"/>
                </a:solidFill>
              </a:rPr>
              <a:t> &amp; </a:t>
            </a:r>
            <a:r>
              <a:rPr lang="en-US" altLang="sv-SE" i="1" dirty="0" err="1">
                <a:solidFill>
                  <a:srgbClr val="FF0000"/>
                </a:solidFill>
              </a:rPr>
              <a:t>Rönnberg</a:t>
            </a:r>
            <a:r>
              <a:rPr lang="en-US" altLang="sv-SE" i="1" dirty="0">
                <a:solidFill>
                  <a:srgbClr val="FF0000"/>
                </a:solidFill>
              </a:rPr>
              <a:t> (2012). Journal of Speech, Language, and Hearing Research, 55, 210-218.</a:t>
            </a:r>
            <a:endParaRPr lang="en-US" altLang="sv-SE" b="1" i="1" dirty="0">
              <a:solidFill>
                <a:srgbClr val="FF0000"/>
              </a:solidFill>
            </a:endParaRPr>
          </a:p>
          <a:p>
            <a:endParaRPr lang="en-US" altLang="sv-SE" sz="2800" b="1" i="1" dirty="0">
              <a:solidFill>
                <a:srgbClr val="FF0000"/>
              </a:solidFill>
            </a:endParaRPr>
          </a:p>
          <a:p>
            <a:r>
              <a:rPr lang="en-US" altLang="sv-SE" sz="2800" b="1" i="1" dirty="0">
                <a:solidFill>
                  <a:srgbClr val="FF0000"/>
                </a:solidFill>
              </a:rPr>
              <a:t>High WMC gives reserve capacity for storing information in episodic LTM.</a:t>
            </a:r>
          </a:p>
          <a:p>
            <a:endParaRPr lang="en-US" altLang="sv-SE" sz="2800" b="1" i="1" dirty="0">
              <a:solidFill>
                <a:srgbClr val="FF0000"/>
              </a:solidFill>
            </a:endParaRPr>
          </a:p>
          <a:p>
            <a:r>
              <a:rPr lang="en-US" altLang="sv-SE" sz="2800" b="1" i="1" dirty="0">
                <a:solidFill>
                  <a:srgbClr val="FF0000"/>
                </a:solidFill>
              </a:rPr>
              <a:t>SIC span: Is an elephant larger than a mouse? Zebra</a:t>
            </a:r>
          </a:p>
          <a:p>
            <a:endParaRPr lang="en-US" altLang="sv-SE" sz="2800" b="1" i="1" dirty="0">
              <a:solidFill>
                <a:srgbClr val="FF0000"/>
              </a:solidFill>
            </a:endParaRPr>
          </a:p>
          <a:p>
            <a:r>
              <a:rPr lang="en-US" altLang="sv-SE" sz="2800" b="1" i="1" dirty="0">
                <a:solidFill>
                  <a:srgbClr val="FF0000"/>
                </a:solidFill>
              </a:rPr>
              <a:t>A good predictor of listening to a story in speech babble and Episodic LTM of what was said.</a:t>
            </a:r>
          </a:p>
          <a:p>
            <a:endParaRPr lang="en-US" altLang="sv-SE" sz="2800" b="1" i="1" dirty="0">
              <a:solidFill>
                <a:srgbClr val="FF0000"/>
              </a:solidFill>
            </a:endParaRPr>
          </a:p>
        </p:txBody>
      </p:sp>
    </p:spTree>
    <p:extLst>
      <p:ext uri="{BB962C8B-B14F-4D97-AF65-F5344CB8AC3E}">
        <p14:creationId xmlns:p14="http://schemas.microsoft.com/office/powerpoint/2010/main" val="3958867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2"/>
          <p:cNvSpPr txBox="1">
            <a:spLocks/>
          </p:cNvSpPr>
          <p:nvPr/>
        </p:nvSpPr>
        <p:spPr>
          <a:xfrm>
            <a:off x="1476375" y="115888"/>
            <a:ext cx="6284913" cy="1604962"/>
          </a:xfrm>
          <a:prstGeom prst="rect">
            <a:avLst/>
          </a:prstGeom>
        </p:spPr>
        <p:txBody>
          <a:bodyPr>
            <a:normAutofit/>
          </a:bodyPr>
          <a:lstStyle/>
          <a:p>
            <a:pPr eaLnBrk="1" fontAlgn="auto" hangingPunct="1">
              <a:spcAft>
                <a:spcPts val="0"/>
              </a:spcAft>
              <a:defRPr/>
            </a:pPr>
            <a:r>
              <a:rPr lang="sv-SE" sz="3200" b="1" dirty="0">
                <a:solidFill>
                  <a:srgbClr val="002060"/>
                </a:solidFill>
                <a:latin typeface="+mj-lt"/>
                <a:ea typeface="+mj-ea"/>
                <a:cs typeface="+mj-cs"/>
              </a:rPr>
              <a:t>New ELU </a:t>
            </a:r>
            <a:r>
              <a:rPr lang="sv-SE" sz="3200" b="1" dirty="0" err="1">
                <a:solidFill>
                  <a:srgbClr val="002060"/>
                </a:solidFill>
                <a:latin typeface="+mj-lt"/>
                <a:ea typeface="+mj-ea"/>
                <a:cs typeface="+mj-cs"/>
              </a:rPr>
              <a:t>model</a:t>
            </a:r>
            <a:r>
              <a:rPr lang="sv-SE" sz="3200" b="1" dirty="0">
                <a:solidFill>
                  <a:srgbClr val="002060"/>
                </a:solidFill>
                <a:latin typeface="+mj-lt"/>
                <a:ea typeface="+mj-ea"/>
                <a:cs typeface="+mj-cs"/>
              </a:rPr>
              <a:t>: </a:t>
            </a:r>
            <a:r>
              <a:rPr lang="sv-SE" sz="2600" b="1" dirty="0">
                <a:solidFill>
                  <a:srgbClr val="002060"/>
                </a:solidFill>
                <a:latin typeface="+mj-lt"/>
                <a:ea typeface="+mj-ea"/>
                <a:cs typeface="+mj-cs"/>
              </a:rPr>
              <a:t>Rö, Holmer &amp; Rudner, IJA, 2019; R et al., Front. </a:t>
            </a:r>
            <a:r>
              <a:rPr lang="sv-SE" sz="2600" b="1" dirty="0" err="1">
                <a:solidFill>
                  <a:srgbClr val="002060"/>
                </a:solidFill>
                <a:latin typeface="+mj-lt"/>
                <a:ea typeface="+mj-ea"/>
                <a:cs typeface="+mj-cs"/>
              </a:rPr>
              <a:t>Syst</a:t>
            </a:r>
            <a:r>
              <a:rPr lang="sv-SE" sz="2600" b="1" dirty="0">
                <a:solidFill>
                  <a:srgbClr val="002060"/>
                </a:solidFill>
                <a:latin typeface="+mj-lt"/>
                <a:ea typeface="+mj-ea"/>
                <a:cs typeface="+mj-cs"/>
              </a:rPr>
              <a:t>. </a:t>
            </a:r>
            <a:r>
              <a:rPr lang="sv-SE" sz="2600" b="1" dirty="0" err="1">
                <a:solidFill>
                  <a:srgbClr val="002060"/>
                </a:solidFill>
                <a:latin typeface="+mj-lt"/>
                <a:ea typeface="+mj-ea"/>
                <a:cs typeface="+mj-cs"/>
              </a:rPr>
              <a:t>Neurosci</a:t>
            </a:r>
            <a:r>
              <a:rPr lang="sv-SE" sz="2600" b="1" dirty="0">
                <a:solidFill>
                  <a:srgbClr val="002060"/>
                </a:solidFill>
                <a:latin typeface="+mj-lt"/>
                <a:ea typeface="+mj-ea"/>
                <a:cs typeface="+mj-cs"/>
              </a:rPr>
              <a:t>, 2013, R et al. IJA, 2016</a:t>
            </a:r>
          </a:p>
        </p:txBody>
      </p:sp>
      <p:sp>
        <p:nvSpPr>
          <p:cNvPr id="8" name="Rektangel 2"/>
          <p:cNvSpPr>
            <a:spLocks noChangeArrowheads="1"/>
          </p:cNvSpPr>
          <p:nvPr/>
        </p:nvSpPr>
        <p:spPr bwMode="auto">
          <a:xfrm>
            <a:off x="1568450" y="4702175"/>
            <a:ext cx="61928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sv-SE" b="1" dirty="0" smtClean="0">
                <a:latin typeface="+mn-lt"/>
                <a:cs typeface="Arial" charset="0"/>
              </a:rPr>
              <a:t>Post-</a:t>
            </a:r>
            <a:r>
              <a:rPr lang="sv-SE" b="1" dirty="0" err="1" smtClean="0">
                <a:latin typeface="+mn-lt"/>
                <a:cs typeface="Arial" charset="0"/>
              </a:rPr>
              <a:t>diction</a:t>
            </a:r>
            <a:r>
              <a:rPr lang="sv-SE" dirty="0" smtClean="0">
                <a:latin typeface="+mn-lt"/>
                <a:cs typeface="Arial" charset="0"/>
              </a:rPr>
              <a:t> </a:t>
            </a:r>
            <a:r>
              <a:rPr lang="sv-SE" dirty="0" err="1">
                <a:latin typeface="+mn-lt"/>
                <a:cs typeface="Arial" charset="0"/>
              </a:rPr>
              <a:t>refers</a:t>
            </a:r>
            <a:r>
              <a:rPr lang="sv-SE" dirty="0">
                <a:latin typeface="+mn-lt"/>
                <a:cs typeface="Arial" charset="0"/>
              </a:rPr>
              <a:t> to </a:t>
            </a:r>
            <a:r>
              <a:rPr lang="sv-SE" dirty="0" err="1">
                <a:latin typeface="+mn-lt"/>
                <a:cs typeface="Arial" charset="0"/>
              </a:rPr>
              <a:t>reconstruction</a:t>
            </a:r>
            <a:r>
              <a:rPr lang="sv-SE" dirty="0">
                <a:latin typeface="+mn-lt"/>
                <a:cs typeface="Arial" charset="0"/>
              </a:rPr>
              <a:t> </a:t>
            </a:r>
            <a:r>
              <a:rPr lang="sv-SE" dirty="0" err="1">
                <a:latin typeface="+mn-lt"/>
                <a:cs typeface="Arial" charset="0"/>
              </a:rPr>
              <a:t>after</a:t>
            </a:r>
            <a:r>
              <a:rPr lang="sv-SE" dirty="0">
                <a:latin typeface="+mn-lt"/>
                <a:cs typeface="Arial" charset="0"/>
              </a:rPr>
              <a:t> </a:t>
            </a:r>
            <a:r>
              <a:rPr lang="sv-SE" dirty="0" err="1">
                <a:latin typeface="+mn-lt"/>
                <a:cs typeface="Arial" charset="0"/>
              </a:rPr>
              <a:t>mismatch</a:t>
            </a:r>
            <a:endParaRPr lang="sv-SE" dirty="0">
              <a:latin typeface="+mn-lt"/>
              <a:cs typeface="Arial" charset="0"/>
            </a:endParaRPr>
          </a:p>
          <a:p>
            <a:pPr eaLnBrk="1" hangingPunct="1">
              <a:defRPr/>
            </a:pPr>
            <a:r>
              <a:rPr lang="sv-SE" b="1" dirty="0">
                <a:latin typeface="+mn-lt"/>
                <a:cs typeface="Arial" charset="0"/>
              </a:rPr>
              <a:t>Pre-</a:t>
            </a:r>
            <a:r>
              <a:rPr lang="sv-SE" b="1" dirty="0" err="1">
                <a:latin typeface="+mn-lt"/>
                <a:cs typeface="Arial" charset="0"/>
              </a:rPr>
              <a:t>diction</a:t>
            </a:r>
            <a:r>
              <a:rPr lang="sv-SE" b="1" dirty="0">
                <a:latin typeface="+mn-lt"/>
                <a:cs typeface="Arial" charset="0"/>
              </a:rPr>
              <a:t> </a:t>
            </a:r>
            <a:r>
              <a:rPr lang="sv-SE" dirty="0" err="1">
                <a:latin typeface="+mn-lt"/>
                <a:cs typeface="Arial" charset="0"/>
              </a:rPr>
              <a:t>refers</a:t>
            </a:r>
            <a:r>
              <a:rPr lang="sv-SE" dirty="0">
                <a:latin typeface="+mn-lt"/>
                <a:cs typeface="Arial" charset="0"/>
              </a:rPr>
              <a:t> implicit </a:t>
            </a:r>
            <a:r>
              <a:rPr lang="sv-SE" dirty="0" err="1">
                <a:latin typeface="+mn-lt"/>
                <a:cs typeface="Arial" charset="0"/>
              </a:rPr>
              <a:t>priming</a:t>
            </a:r>
            <a:r>
              <a:rPr lang="sv-SE" dirty="0">
                <a:latin typeface="+mn-lt"/>
                <a:cs typeface="Arial" charset="0"/>
              </a:rPr>
              <a:t> and pre-</a:t>
            </a:r>
            <a:r>
              <a:rPr lang="sv-SE" dirty="0" err="1">
                <a:latin typeface="+mn-lt"/>
                <a:cs typeface="Arial" charset="0"/>
              </a:rPr>
              <a:t>tuning</a:t>
            </a:r>
            <a:r>
              <a:rPr lang="sv-SE" dirty="0">
                <a:latin typeface="+mn-lt"/>
                <a:cs typeface="Arial" charset="0"/>
              </a:rPr>
              <a:t> via RAMBPHO</a:t>
            </a:r>
          </a:p>
          <a:p>
            <a:pPr eaLnBrk="1" hangingPunct="1">
              <a:defRPr/>
            </a:pPr>
            <a:r>
              <a:rPr lang="sv-SE" dirty="0">
                <a:latin typeface="+mn-lt"/>
                <a:cs typeface="Arial" charset="0"/>
              </a:rPr>
              <a:t>Pre- and post </a:t>
            </a:r>
            <a:r>
              <a:rPr lang="sv-SE" dirty="0" err="1">
                <a:latin typeface="+mn-lt"/>
                <a:cs typeface="Arial" charset="0"/>
              </a:rPr>
              <a:t>both</a:t>
            </a:r>
            <a:r>
              <a:rPr lang="sv-SE" dirty="0">
                <a:latin typeface="+mn-lt"/>
                <a:cs typeface="Arial" charset="0"/>
              </a:rPr>
              <a:t> </a:t>
            </a:r>
            <a:r>
              <a:rPr lang="sv-SE" dirty="0" err="1">
                <a:latin typeface="+mn-lt"/>
                <a:cs typeface="Arial" charset="0"/>
              </a:rPr>
              <a:t>depend</a:t>
            </a:r>
            <a:r>
              <a:rPr lang="sv-SE" dirty="0">
                <a:latin typeface="+mn-lt"/>
                <a:cs typeface="Arial" charset="0"/>
              </a:rPr>
              <a:t> on WMC</a:t>
            </a:r>
          </a:p>
          <a:p>
            <a:pPr eaLnBrk="1" hangingPunct="1">
              <a:defRPr/>
            </a:pPr>
            <a:r>
              <a:rPr lang="sv-SE" dirty="0" err="1">
                <a:latin typeface="+mn-lt"/>
                <a:cs typeface="Arial" charset="0"/>
              </a:rPr>
              <a:t>High</a:t>
            </a:r>
            <a:r>
              <a:rPr lang="sv-SE" dirty="0">
                <a:latin typeface="+mn-lt"/>
                <a:cs typeface="Arial" charset="0"/>
              </a:rPr>
              <a:t> WMC </a:t>
            </a:r>
            <a:r>
              <a:rPr lang="sv-SE" dirty="0" err="1">
                <a:latin typeface="+mn-lt"/>
                <a:cs typeface="Arial" charset="0"/>
              </a:rPr>
              <a:t>affects</a:t>
            </a:r>
            <a:r>
              <a:rPr lang="sv-SE" dirty="0">
                <a:latin typeface="+mn-lt"/>
                <a:cs typeface="Arial" charset="0"/>
              </a:rPr>
              <a:t> gist/</a:t>
            </a:r>
            <a:r>
              <a:rPr lang="sv-SE" dirty="0" err="1">
                <a:latin typeface="+mn-lt"/>
                <a:cs typeface="Arial" charset="0"/>
              </a:rPr>
              <a:t>understanding</a:t>
            </a:r>
            <a:r>
              <a:rPr lang="sv-SE" dirty="0">
                <a:latin typeface="+mn-lt"/>
                <a:cs typeface="Arial" charset="0"/>
              </a:rPr>
              <a:t> and </a:t>
            </a:r>
            <a:r>
              <a:rPr lang="sv-SE" dirty="0" err="1">
                <a:latin typeface="+mn-lt"/>
                <a:cs typeface="Arial" charset="0"/>
              </a:rPr>
              <a:t>reserve</a:t>
            </a:r>
            <a:r>
              <a:rPr lang="sv-SE" dirty="0">
                <a:latin typeface="+mn-lt"/>
                <a:cs typeface="Arial" charset="0"/>
              </a:rPr>
              <a:t> </a:t>
            </a:r>
            <a:r>
              <a:rPr lang="sv-SE" dirty="0" err="1">
                <a:latin typeface="+mn-lt"/>
                <a:cs typeface="Arial" charset="0"/>
              </a:rPr>
              <a:t>cpacity</a:t>
            </a:r>
            <a:r>
              <a:rPr lang="sv-SE" dirty="0">
                <a:latin typeface="+mn-lt"/>
                <a:cs typeface="Arial" charset="0"/>
              </a:rPr>
              <a:t> for </a:t>
            </a:r>
            <a:r>
              <a:rPr lang="sv-SE" dirty="0" err="1">
                <a:latin typeface="+mn-lt"/>
                <a:cs typeface="Arial" charset="0"/>
              </a:rPr>
              <a:t>episodic</a:t>
            </a:r>
            <a:r>
              <a:rPr lang="sv-SE" dirty="0">
                <a:latin typeface="+mn-lt"/>
                <a:cs typeface="Arial" charset="0"/>
              </a:rPr>
              <a:t> LTM.</a:t>
            </a:r>
          </a:p>
        </p:txBody>
      </p:sp>
      <p:sp>
        <p:nvSpPr>
          <p:cNvPr id="9" name="Ned 2"/>
          <p:cNvSpPr/>
          <p:nvPr/>
        </p:nvSpPr>
        <p:spPr>
          <a:xfrm>
            <a:off x="6588125" y="2365375"/>
            <a:ext cx="215900" cy="1063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pic>
        <p:nvPicPr>
          <p:cNvPr id="10"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35113"/>
            <a:ext cx="8893175"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11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txBox="1">
            <a:spLocks/>
          </p:cNvSpPr>
          <p:nvPr/>
        </p:nvSpPr>
        <p:spPr>
          <a:xfrm>
            <a:off x="1187450" y="260350"/>
            <a:ext cx="6408738" cy="1296988"/>
          </a:xfrm>
          <a:prstGeom prst="rect">
            <a:avLst/>
          </a:prstGeom>
        </p:spPr>
        <p:txBody>
          <a:bodyPr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600" spc="-150" smtClean="0">
                <a:solidFill>
                  <a:srgbClr val="1F497D"/>
                </a:solidFill>
                <a:latin typeface="Arial Black" pitchFamily="34" charset="0"/>
              </a:rPr>
              <a:t>APPROACH II: Plasticity</a:t>
            </a:r>
            <a:endParaRPr lang="sv-SE" sz="3600" dirty="0" smtClean="0"/>
          </a:p>
        </p:txBody>
      </p:sp>
      <p:sp>
        <p:nvSpPr>
          <p:cNvPr id="8" name="Platshållare för text 2"/>
          <p:cNvSpPr txBox="1">
            <a:spLocks/>
          </p:cNvSpPr>
          <p:nvPr/>
        </p:nvSpPr>
        <p:spPr>
          <a:xfrm>
            <a:off x="457200" y="1600200"/>
            <a:ext cx="4038600" cy="45192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defRPr/>
            </a:pPr>
            <a:r>
              <a:rPr lang="en-US" sz="2800" b="1" dirty="0" smtClean="0">
                <a:solidFill>
                  <a:srgbClr val="002060"/>
                </a:solidFill>
              </a:rPr>
              <a:t>PLASTICITY= </a:t>
            </a:r>
          </a:p>
          <a:p>
            <a:pPr marL="0" indent="0">
              <a:buFont typeface="Arial" panose="020B0604020202020204" pitchFamily="34" charset="0"/>
              <a:buNone/>
              <a:defRPr/>
            </a:pPr>
            <a:r>
              <a:rPr lang="en-US" sz="2800" b="1" spc="-150" dirty="0" smtClean="0">
                <a:solidFill>
                  <a:srgbClr val="002060"/>
                </a:solidFill>
              </a:rPr>
              <a:t>The ELU-model predicts a relative disuse of episodic , multimodal LTM (ELTM) compared to WM, with neural consequences.</a:t>
            </a:r>
          </a:p>
          <a:p>
            <a:pPr marL="0" indent="0">
              <a:buFont typeface="Arial" panose="020B0604020202020204" pitchFamily="34" charset="0"/>
              <a:buNone/>
              <a:defRPr/>
            </a:pPr>
            <a:r>
              <a:rPr lang="en-US" sz="2800" b="1" spc="-150" dirty="0" smtClean="0">
                <a:solidFill>
                  <a:srgbClr val="002060"/>
                </a:solidFill>
              </a:rPr>
              <a:t>Reason: WM is always used for </a:t>
            </a:r>
            <a:r>
              <a:rPr lang="en-US" sz="2800" b="1" spc="-150" dirty="0" err="1" smtClean="0">
                <a:solidFill>
                  <a:srgbClr val="002060"/>
                </a:solidFill>
              </a:rPr>
              <a:t>postdiction</a:t>
            </a:r>
            <a:r>
              <a:rPr lang="en-US" sz="2800" b="1" spc="-150" dirty="0" smtClean="0">
                <a:solidFill>
                  <a:srgbClr val="002060"/>
                </a:solidFill>
              </a:rPr>
              <a:t>, ELTM is used 	less because of fewer     	encodings/retrievals</a:t>
            </a:r>
          </a:p>
          <a:p>
            <a:pPr marL="0" indent="0">
              <a:buFont typeface="Arial" panose="020B0604020202020204" pitchFamily="34" charset="0"/>
              <a:buNone/>
              <a:defRPr/>
            </a:pPr>
            <a:endParaRPr lang="en-US" sz="2800" b="1" i="1" spc="-150" dirty="0" smtClean="0">
              <a:solidFill>
                <a:srgbClr val="002060"/>
              </a:solidFill>
            </a:endParaRPr>
          </a:p>
          <a:p>
            <a:pPr marL="0" indent="0">
              <a:defRPr/>
            </a:pPr>
            <a:endParaRPr lang="en-US" sz="2000" b="1" dirty="0" smtClean="0">
              <a:solidFill>
                <a:srgbClr val="002060"/>
              </a:solidFill>
            </a:endParaRPr>
          </a:p>
        </p:txBody>
      </p:sp>
      <p:pic>
        <p:nvPicPr>
          <p:cNvPr id="9" name="Picture 2" descr="C:\Users\Jerker Rönnberg\Desktop\b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773238"/>
            <a:ext cx="374491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40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2"/>
          <p:cNvSpPr txBox="1">
            <a:spLocks/>
          </p:cNvSpPr>
          <p:nvPr/>
        </p:nvSpPr>
        <p:spPr bwMode="auto">
          <a:xfrm>
            <a:off x="1676400" y="1506538"/>
            <a:ext cx="60960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sv-SE" altLang="sv-SE" sz="3200">
              <a:solidFill>
                <a:schemeClr val="bg2"/>
              </a:solidFill>
              <a:latin typeface="Calibri" panose="020F0502020204030204"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628775"/>
            <a:ext cx="649605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117600"/>
            <a:ext cx="6781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92125"/>
            <a:ext cx="6048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41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bwMode="auto">
          <a:xfrm>
            <a:off x="395288" y="404813"/>
            <a:ext cx="8302625"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sv-SE" sz="3600" b="1" dirty="0" smtClean="0">
                <a:solidFill>
                  <a:srgbClr val="002060"/>
                </a:solidFill>
              </a:rPr>
              <a:t>Approach II:UK biobank (memory</a:t>
            </a:r>
            <a:r>
              <a:rPr lang="en-AU" altLang="sv-SE" sz="4000" b="1" dirty="0" smtClean="0">
                <a:solidFill>
                  <a:srgbClr val="002060"/>
                </a:solidFill>
              </a:rPr>
              <a:t>)</a:t>
            </a:r>
            <a:r>
              <a:rPr lang="en-AU" altLang="sv-SE" dirty="0" smtClean="0">
                <a:solidFill>
                  <a:srgbClr val="002060"/>
                </a:solidFill>
              </a:rPr>
              <a:t/>
            </a:r>
            <a:br>
              <a:rPr lang="en-AU" altLang="sv-SE" dirty="0" smtClean="0">
                <a:solidFill>
                  <a:srgbClr val="002060"/>
                </a:solidFill>
              </a:rPr>
            </a:br>
            <a:endParaRPr lang="en-AU" altLang="sv-SE" dirty="0" smtClean="0">
              <a:solidFill>
                <a:srgbClr val="002060"/>
              </a:solidFill>
            </a:endParaRPr>
          </a:p>
        </p:txBody>
      </p:sp>
      <p:sp>
        <p:nvSpPr>
          <p:cNvPr id="8" name="Content Placeholder 3"/>
          <p:cNvSpPr txBox="1">
            <a:spLocks/>
          </p:cNvSpPr>
          <p:nvPr/>
        </p:nvSpPr>
        <p:spPr>
          <a:xfrm>
            <a:off x="873125" y="1052513"/>
            <a:ext cx="8243888" cy="540067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AU" dirty="0" smtClean="0"/>
              <a:t>N = 138 000, when age is controlled for, a measure of functional hearing </a:t>
            </a:r>
            <a:r>
              <a:rPr lang="en-AU" sz="2400" dirty="0" smtClean="0"/>
              <a:t>(SRTs for reporting digits in noise at 50%) </a:t>
            </a:r>
            <a:r>
              <a:rPr lang="en-AU" dirty="0" smtClean="0"/>
              <a:t>predicts a significant and negative effect on </a:t>
            </a:r>
            <a:r>
              <a:rPr lang="en-AU" b="1" i="1" dirty="0" smtClean="0"/>
              <a:t>visual</a:t>
            </a:r>
            <a:r>
              <a:rPr lang="en-AU" dirty="0" smtClean="0"/>
              <a:t> episodic LTM:</a:t>
            </a:r>
          </a:p>
          <a:p>
            <a:pPr>
              <a:defRPr/>
            </a:pPr>
            <a:r>
              <a:rPr lang="en-AU" dirty="0" smtClean="0"/>
              <a:t>cf. the ELU prediction of disuse of multimodal memory systems. Hearing aid use had very limited effects</a:t>
            </a:r>
          </a:p>
          <a:p>
            <a:pPr>
              <a:defRPr/>
            </a:pPr>
            <a:r>
              <a:rPr lang="en-US" sz="2400" dirty="0" smtClean="0"/>
              <a:t>Rönnberg J, Hygge S, </a:t>
            </a:r>
            <a:r>
              <a:rPr lang="en-US" sz="2400" dirty="0" err="1" smtClean="0"/>
              <a:t>Keidser</a:t>
            </a:r>
            <a:r>
              <a:rPr lang="en-US" sz="2400" dirty="0" smtClean="0"/>
              <a:t> G and Rudner M (2014).  The effect of functional hearing loss and age on long- and visuospatial WM: Evidence from the UK Biobank resource. </a:t>
            </a:r>
            <a:r>
              <a:rPr lang="en-US" sz="2400" i="1" dirty="0" smtClean="0"/>
              <a:t>Front. Aging </a:t>
            </a:r>
            <a:r>
              <a:rPr lang="en-US" sz="2400" i="1" dirty="0" err="1" smtClean="0"/>
              <a:t>Neurosci</a:t>
            </a:r>
            <a:r>
              <a:rPr lang="en-US" sz="2400" dirty="0" smtClean="0"/>
              <a:t>. 6:326. </a:t>
            </a:r>
            <a:r>
              <a:rPr lang="en-US" sz="2400" dirty="0" err="1" smtClean="0"/>
              <a:t>doi</a:t>
            </a:r>
            <a:r>
              <a:rPr lang="en-US" sz="2400" dirty="0" smtClean="0"/>
              <a:t>: 10.3389/fnagi.2014.00326</a:t>
            </a:r>
            <a:endParaRPr lang="sv-SE" sz="2400" dirty="0" smtClean="0"/>
          </a:p>
          <a:p>
            <a:pPr>
              <a:defRPr/>
            </a:pPr>
            <a:endParaRPr lang="en-AU" dirty="0" smtClean="0">
              <a:solidFill>
                <a:schemeClr val="bg1"/>
              </a:solidFill>
            </a:endParaRPr>
          </a:p>
          <a:p>
            <a:pPr marL="0" indent="0">
              <a:buFont typeface="Arial" panose="020B0604020202020204" pitchFamily="34" charset="0"/>
              <a:buNone/>
              <a:defRPr/>
            </a:pPr>
            <a:endParaRPr lang="en-AU" dirty="0" smtClean="0"/>
          </a:p>
          <a:p>
            <a:pPr>
              <a:defRPr/>
            </a:pPr>
            <a:endParaRPr lang="en-AU" dirty="0"/>
          </a:p>
        </p:txBody>
      </p:sp>
    </p:spTree>
    <p:extLst>
      <p:ext uri="{BB962C8B-B14F-4D97-AF65-F5344CB8AC3E}">
        <p14:creationId xmlns:p14="http://schemas.microsoft.com/office/powerpoint/2010/main" val="139568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bwMode="auto">
          <a:xfrm>
            <a:off x="395288" y="260350"/>
            <a:ext cx="8302625"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sv-SE" sz="4000" b="1" dirty="0" smtClean="0">
                <a:solidFill>
                  <a:srgbClr val="002060"/>
                </a:solidFill>
              </a:rPr>
              <a:t>UK biobank (morphological)</a:t>
            </a:r>
            <a:r>
              <a:rPr lang="en-AU" altLang="sv-SE" dirty="0" smtClean="0">
                <a:solidFill>
                  <a:srgbClr val="002060"/>
                </a:solidFill>
              </a:rPr>
              <a:t/>
            </a:r>
            <a:br>
              <a:rPr lang="en-AU" altLang="sv-SE" dirty="0" smtClean="0">
                <a:solidFill>
                  <a:srgbClr val="002060"/>
                </a:solidFill>
              </a:rPr>
            </a:br>
            <a:endParaRPr lang="en-AU" altLang="sv-SE" dirty="0" smtClean="0">
              <a:solidFill>
                <a:srgbClr val="002060"/>
              </a:solidFill>
            </a:endParaRPr>
          </a:p>
        </p:txBody>
      </p:sp>
      <p:sp>
        <p:nvSpPr>
          <p:cNvPr id="8" name="Content Placeholder 3"/>
          <p:cNvSpPr txBox="1">
            <a:spLocks/>
          </p:cNvSpPr>
          <p:nvPr/>
        </p:nvSpPr>
        <p:spPr>
          <a:xfrm>
            <a:off x="900113" y="1268413"/>
            <a:ext cx="8243887" cy="5400675"/>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smtClean="0"/>
              <a:t>In</a:t>
            </a:r>
            <a:r>
              <a:rPr lang="en-US" smtClean="0">
                <a:solidFill>
                  <a:schemeClr val="bg1"/>
                </a:solidFill>
              </a:rPr>
              <a:t> </a:t>
            </a:r>
            <a:r>
              <a:rPr lang="en-US" smtClean="0"/>
              <a:t>a large nonclinical cohort </a:t>
            </a:r>
            <a:r>
              <a:rPr lang="en-US" sz="2600" smtClean="0"/>
              <a:t>(</a:t>
            </a:r>
            <a:r>
              <a:rPr lang="en-AU" sz="2600" smtClean="0"/>
              <a:t>n</a:t>
            </a:r>
            <a:r>
              <a:rPr lang="sv-SE" sz="2600" smtClean="0"/>
              <a:t> = 8,701, 52.6% female, 47.4% male) </a:t>
            </a:r>
            <a:r>
              <a:rPr lang="en-US" smtClean="0"/>
              <a:t>of middle-aged adults poorer SRTs—a measure of functional hearing—is related to lower gray matter volume in the whole brain and in predicted functional networks including the STG and frontal regions (not to parietal WM storage regions). SRTs is also related to reduced white matter volume </a:t>
            </a:r>
            <a:r>
              <a:rPr lang="sv-SE" smtClean="0"/>
              <a:t>in the hippocampus. </a:t>
            </a:r>
            <a:endParaRPr lang="en-US" smtClean="0"/>
          </a:p>
          <a:p>
            <a:pPr marL="0" indent="0">
              <a:buFont typeface="Arial" panose="020B0604020202020204" pitchFamily="34" charset="0"/>
              <a:buNone/>
              <a:defRPr/>
            </a:pPr>
            <a:r>
              <a:rPr lang="en-US" smtClean="0"/>
              <a:t>&gt; </a:t>
            </a:r>
            <a:r>
              <a:rPr lang="en-US" i="1" smtClean="0"/>
              <a:t>This is in line with the ELU. </a:t>
            </a:r>
            <a:endParaRPr lang="sv-SE" i="1" smtClean="0"/>
          </a:p>
          <a:p>
            <a:pPr>
              <a:defRPr/>
            </a:pPr>
            <a:r>
              <a:rPr lang="sv-SE" sz="2200" smtClean="0"/>
              <a:t>Rudner, M., Keidser, G., Johnsson, B., &amp; Rönnberg, J. (2019). </a:t>
            </a:r>
            <a:r>
              <a:rPr lang="en-US" sz="2400" smtClean="0"/>
              <a:t>Poorer speech reception threshold in noise is associated with lower brain volume in auditory and cognitive processing regions. </a:t>
            </a:r>
            <a:r>
              <a:rPr lang="en-US" sz="2400" i="1" smtClean="0"/>
              <a:t>Journal of Speech, Language, and Hearing Research.</a:t>
            </a:r>
            <a:r>
              <a:rPr lang="en-US" sz="2400" smtClean="0"/>
              <a:t>    	doi.org/10.1044/2018_JSLHR-H-ASCC7-18-01</a:t>
            </a:r>
            <a:endParaRPr lang="sv-SE" sz="2400" smtClean="0"/>
          </a:p>
          <a:p>
            <a:pPr>
              <a:defRPr/>
            </a:pPr>
            <a:endParaRPr lang="en-AU" smtClean="0"/>
          </a:p>
          <a:p>
            <a:pPr marL="0" indent="0">
              <a:buFont typeface="Arial" panose="020B0604020202020204" pitchFamily="34" charset="0"/>
              <a:buNone/>
              <a:defRPr/>
            </a:pPr>
            <a:endParaRPr lang="en-AU" smtClean="0"/>
          </a:p>
          <a:p>
            <a:pPr>
              <a:defRPr/>
            </a:pPr>
            <a:endParaRPr lang="en-AU" dirty="0"/>
          </a:p>
        </p:txBody>
      </p:sp>
    </p:spTree>
    <p:extLst>
      <p:ext uri="{BB962C8B-B14F-4D97-AF65-F5344CB8AC3E}">
        <p14:creationId xmlns:p14="http://schemas.microsoft.com/office/powerpoint/2010/main" val="1939266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1187450" y="260350"/>
            <a:ext cx="6408738" cy="1296988"/>
          </a:xfrm>
        </p:spPr>
        <p:txBody>
          <a:bodyPr anchor="t">
            <a:normAutofit fontScale="90000"/>
          </a:bodyPr>
          <a:lstStyle/>
          <a:p>
            <a:pPr>
              <a:defRPr/>
            </a:pPr>
            <a:r>
              <a:rPr lang="en-US" sz="4000" b="1" spc="-150" dirty="0" smtClean="0">
                <a:solidFill>
                  <a:srgbClr val="1F497D"/>
                </a:solidFill>
                <a:latin typeface="Arial Black" pitchFamily="34" charset="0"/>
              </a:rPr>
              <a:t>Further example related to Approach II</a:t>
            </a:r>
            <a:endParaRPr lang="sv-SE" sz="2400" dirty="0" smtClean="0"/>
          </a:p>
        </p:txBody>
      </p:sp>
      <p:sp>
        <p:nvSpPr>
          <p:cNvPr id="8" name="Platshållare för text 2"/>
          <p:cNvSpPr>
            <a:spLocks noGrp="1"/>
          </p:cNvSpPr>
          <p:nvPr>
            <p:ph type="body" sz="half" idx="4294967295"/>
          </p:nvPr>
        </p:nvSpPr>
        <p:spPr>
          <a:xfrm>
            <a:off x="457200" y="1600200"/>
            <a:ext cx="4038600" cy="4525963"/>
          </a:xfrm>
          <a:prstGeom prst="rect">
            <a:avLst/>
          </a:prstGeom>
        </p:spPr>
        <p:txBody>
          <a:bodyPr/>
          <a:lstStyle/>
          <a:p>
            <a:pPr marL="0" indent="0">
              <a:buFont typeface="Arial" panose="020B0604020202020204" pitchFamily="34" charset="0"/>
              <a:buNone/>
              <a:defRPr/>
            </a:pPr>
            <a:endParaRPr lang="en-US" sz="2800" b="1" dirty="0" smtClean="0"/>
          </a:p>
          <a:p>
            <a:pPr marL="0" indent="0">
              <a:defRPr/>
            </a:pPr>
            <a:r>
              <a:rPr lang="en-US" b="1" i="1" spc="-150" dirty="0" smtClean="0"/>
              <a:t>Other international studies claim that hearing impairment causes dementia of Alzheimer type (e.g. Lin et al., 	2011, longitudinal study).</a:t>
            </a:r>
          </a:p>
          <a:p>
            <a:pPr marL="0" indent="0">
              <a:defRPr/>
            </a:pPr>
            <a:endParaRPr lang="en-US" sz="2000" b="1" dirty="0" smtClean="0">
              <a:solidFill>
                <a:schemeClr val="bg1"/>
              </a:solidFill>
            </a:endParaRPr>
          </a:p>
        </p:txBody>
      </p:sp>
      <p:pic>
        <p:nvPicPr>
          <p:cNvPr id="9" name="Picture 2" descr="C:\Users\Jerker Rönnberg\Desktop\b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773238"/>
            <a:ext cx="374491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86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536331" y="267969"/>
            <a:ext cx="6119446" cy="861774"/>
          </a:xfrm>
          <a:prstGeom prst="rect">
            <a:avLst/>
          </a:prstGeom>
        </p:spPr>
        <p:txBody>
          <a:bodyPr wrap="square">
            <a:spAutoFit/>
          </a:bodyPr>
          <a:lstStyle/>
          <a:p>
            <a:r>
              <a:rPr lang="en-US" altLang="sv-SE" sz="3200" b="1" dirty="0">
                <a:solidFill>
                  <a:srgbClr val="1F497D"/>
                </a:solidFill>
              </a:rPr>
              <a:t>Cognitive Hearing Science (CHS):</a:t>
            </a:r>
            <a:br>
              <a:rPr lang="en-US" altLang="sv-SE" sz="3200" b="1" dirty="0">
                <a:solidFill>
                  <a:srgbClr val="1F497D"/>
                </a:solidFill>
              </a:rPr>
            </a:br>
            <a:endParaRPr lang="sv-SE" dirty="0"/>
          </a:p>
        </p:txBody>
      </p:sp>
      <p:sp>
        <p:nvSpPr>
          <p:cNvPr id="10" name="Rektangel 1"/>
          <p:cNvSpPr>
            <a:spLocks noChangeArrowheads="1"/>
          </p:cNvSpPr>
          <p:nvPr/>
        </p:nvSpPr>
        <p:spPr bwMode="auto">
          <a:xfrm>
            <a:off x="395288" y="2636838"/>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US" altLang="sv-SE" dirty="0">
                <a:solidFill>
                  <a:srgbClr val="002060"/>
                </a:solidFill>
              </a:rPr>
              <a:t>CHS focuses on the subtle </a:t>
            </a:r>
            <a:r>
              <a:rPr lang="en-US" altLang="sv-SE" i="1" dirty="0">
                <a:solidFill>
                  <a:srgbClr val="002060"/>
                </a:solidFill>
              </a:rPr>
              <a:t>balancing act </a:t>
            </a:r>
            <a:r>
              <a:rPr lang="en-US" altLang="sv-SE" dirty="0">
                <a:solidFill>
                  <a:srgbClr val="002060"/>
                </a:solidFill>
              </a:rPr>
              <a:t>between what we traditionally call bottom-up, signal-driven and top-down, conceptually driven information </a:t>
            </a:r>
          </a:p>
          <a:p>
            <a:pPr>
              <a:buFont typeface="Arial" panose="020B0604020202020204" pitchFamily="34" charset="0"/>
              <a:buNone/>
            </a:pPr>
            <a:r>
              <a:rPr lang="en-US" altLang="sv-SE" dirty="0">
                <a:solidFill>
                  <a:srgbClr val="002060"/>
                </a:solidFill>
              </a:rPr>
              <a:t>processing </a:t>
            </a:r>
          </a:p>
          <a:p>
            <a:pPr>
              <a:buFont typeface="Arial" panose="020B0604020202020204" pitchFamily="34" charset="0"/>
              <a:buNone/>
            </a:pPr>
            <a:endParaRPr lang="en-US" altLang="sv-SE" dirty="0">
              <a:solidFill>
                <a:srgbClr val="002060"/>
              </a:solidFill>
            </a:endParaRPr>
          </a:p>
          <a:p>
            <a:pPr>
              <a:buFont typeface="Arial" panose="020B0604020202020204" pitchFamily="34" charset="0"/>
              <a:buNone/>
            </a:pPr>
            <a:r>
              <a:rPr lang="en-US" altLang="sv-SE" dirty="0">
                <a:solidFill>
                  <a:srgbClr val="002060"/>
                </a:solidFill>
              </a:rPr>
              <a:t>(Audibility/Cognitive factors, </a:t>
            </a:r>
            <a:r>
              <a:rPr lang="en-US" altLang="sv-SE" dirty="0" err="1">
                <a:solidFill>
                  <a:srgbClr val="002060"/>
                </a:solidFill>
              </a:rPr>
              <a:t>Humes</a:t>
            </a:r>
            <a:r>
              <a:rPr lang="en-US" altLang="sv-SE" dirty="0">
                <a:solidFill>
                  <a:srgbClr val="002060"/>
                </a:solidFill>
              </a:rPr>
              <a:t>, JAAA, 2007)</a:t>
            </a:r>
            <a:endParaRPr lang="en-US" altLang="sv-SE" sz="1600" b="1" dirty="0">
              <a:solidFill>
                <a:srgbClr val="002060"/>
              </a:solidFill>
            </a:endParaRPr>
          </a:p>
        </p:txBody>
      </p:sp>
      <p:pic>
        <p:nvPicPr>
          <p:cNvPr id="12" name="Platshållare för innehåll 6" descr="Balan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616200"/>
            <a:ext cx="4176712" cy="2817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173163"/>
            <a:ext cx="6408737" cy="512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44450"/>
            <a:ext cx="516255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1101725"/>
            <a:ext cx="2114550"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31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bwMode="auto">
          <a:xfrm>
            <a:off x="1476375" y="333375"/>
            <a:ext cx="7067550" cy="849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b="1" dirty="0" err="1" smtClean="0">
                <a:solidFill>
                  <a:srgbClr val="002060"/>
                </a:solidFill>
              </a:rPr>
              <a:t>Hypothesis</a:t>
            </a:r>
            <a:endParaRPr lang="sv-SE" altLang="sv-SE" b="1" dirty="0" smtClean="0">
              <a:solidFill>
                <a:srgbClr val="002060"/>
              </a:solidFill>
            </a:endParaRPr>
          </a:p>
        </p:txBody>
      </p:sp>
      <p:sp>
        <p:nvSpPr>
          <p:cNvPr id="8" name="Rektangel 5"/>
          <p:cNvSpPr>
            <a:spLocks noChangeArrowheads="1"/>
          </p:cNvSpPr>
          <p:nvPr/>
        </p:nvSpPr>
        <p:spPr bwMode="auto">
          <a:xfrm>
            <a:off x="1697831" y="1182688"/>
            <a:ext cx="6624637"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sv-SE" sz="2400" b="1" i="1" dirty="0"/>
              <a:t>We know that:</a:t>
            </a:r>
          </a:p>
          <a:p>
            <a:r>
              <a:rPr lang="en-US" altLang="sv-SE" sz="2000" b="1" i="1" dirty="0"/>
              <a:t>1. Cognitive aging: decline in episodic LTM is what is first affected in the development of dementia of  the Alzheimer type </a:t>
            </a:r>
          </a:p>
          <a:p>
            <a:endParaRPr lang="en-US" altLang="sv-SE" sz="2000" b="1" i="1" dirty="0"/>
          </a:p>
          <a:p>
            <a:r>
              <a:rPr lang="en-US" altLang="sv-SE" sz="2000" b="1" i="1" dirty="0"/>
              <a:t>2. The same decline holds for functional hearing loss and is corroborated by the longitudinal Lin studies</a:t>
            </a:r>
          </a:p>
          <a:p>
            <a:endParaRPr lang="en-US" altLang="sv-SE" sz="2000" b="1" i="1" dirty="0"/>
          </a:p>
          <a:p>
            <a:r>
              <a:rPr lang="en-US" altLang="sv-SE" sz="2000" b="1" i="1" dirty="0"/>
              <a:t>3. Hearing loss is also connected to predicted morphological changes, Rudner et al. (2019). </a:t>
            </a:r>
          </a:p>
          <a:p>
            <a:endParaRPr lang="en-US" altLang="sv-SE" sz="2000" b="1" i="1" dirty="0"/>
          </a:p>
          <a:p>
            <a:r>
              <a:rPr lang="en-US" altLang="sv-SE" sz="2400" b="1" i="1" dirty="0"/>
              <a:t>Thus, we have a hearing-related mechanism that is potentially connected to dementia of the Alzheimer type.</a:t>
            </a:r>
          </a:p>
          <a:p>
            <a:endParaRPr lang="en-US" altLang="sv-SE" sz="2800" b="1" i="1" dirty="0"/>
          </a:p>
        </p:txBody>
      </p:sp>
    </p:spTree>
    <p:extLst>
      <p:ext uri="{BB962C8B-B14F-4D97-AF65-F5344CB8AC3E}">
        <p14:creationId xmlns:p14="http://schemas.microsoft.com/office/powerpoint/2010/main" val="3738026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2"/>
          <p:cNvSpPr txBox="1">
            <a:spLocks/>
          </p:cNvSpPr>
          <p:nvPr/>
        </p:nvSpPr>
        <p:spPr>
          <a:xfrm>
            <a:off x="1514475" y="476250"/>
            <a:ext cx="6802438" cy="1055688"/>
          </a:xfrm>
          <a:prstGeom prst="rect">
            <a:avLst/>
          </a:prstGeom>
        </p:spPr>
        <p:txBody>
          <a:bodyPr>
            <a:normAutofit lnSpcReduction="10000"/>
          </a:bodyPr>
          <a:lstStyle/>
          <a:p>
            <a:pPr algn="ctr" eaLnBrk="1" fontAlgn="auto" hangingPunct="1">
              <a:spcAft>
                <a:spcPts val="0"/>
              </a:spcAft>
              <a:defRPr/>
            </a:pPr>
            <a:r>
              <a:rPr lang="sv-SE" sz="3200" b="1" dirty="0">
                <a:solidFill>
                  <a:srgbClr val="002060"/>
                </a:solidFill>
                <a:latin typeface="+mj-lt"/>
                <a:ea typeface="+mj-ea"/>
                <a:cs typeface="+mj-cs"/>
              </a:rPr>
              <a:t>New ELU </a:t>
            </a:r>
            <a:r>
              <a:rPr lang="sv-SE" sz="3200" b="1" dirty="0" err="1">
                <a:solidFill>
                  <a:srgbClr val="002060"/>
                </a:solidFill>
                <a:latin typeface="+mj-lt"/>
                <a:ea typeface="+mj-ea"/>
                <a:cs typeface="+mj-cs"/>
              </a:rPr>
              <a:t>model</a:t>
            </a:r>
            <a:r>
              <a:rPr lang="sv-SE" sz="3200" b="1" dirty="0">
                <a:solidFill>
                  <a:srgbClr val="002060"/>
                </a:solidFill>
                <a:latin typeface="+mj-lt"/>
                <a:ea typeface="+mj-ea"/>
                <a:cs typeface="+mj-cs"/>
              </a:rPr>
              <a:t>: </a:t>
            </a:r>
          </a:p>
          <a:p>
            <a:pPr eaLnBrk="1" fontAlgn="auto" hangingPunct="1">
              <a:spcAft>
                <a:spcPts val="0"/>
              </a:spcAft>
              <a:defRPr/>
            </a:pPr>
            <a:r>
              <a:rPr lang="sv-SE" sz="3200" b="1" dirty="0">
                <a:solidFill>
                  <a:srgbClr val="002060"/>
                </a:solidFill>
                <a:latin typeface="+mj-lt"/>
                <a:ea typeface="+mj-ea"/>
                <a:cs typeface="+mj-cs"/>
              </a:rPr>
              <a:t>new data, </a:t>
            </a:r>
            <a:r>
              <a:rPr lang="sv-SE" sz="3200" b="1" dirty="0" err="1">
                <a:solidFill>
                  <a:srgbClr val="002060"/>
                </a:solidFill>
                <a:latin typeface="+mj-lt"/>
                <a:ea typeface="+mj-ea"/>
                <a:cs typeface="+mj-cs"/>
              </a:rPr>
              <a:t>some</a:t>
            </a:r>
            <a:r>
              <a:rPr lang="sv-SE" sz="3200" b="1" dirty="0">
                <a:solidFill>
                  <a:srgbClr val="002060"/>
                </a:solidFill>
                <a:latin typeface="+mj-lt"/>
                <a:ea typeface="+mj-ea"/>
                <a:cs typeface="+mj-cs"/>
              </a:rPr>
              <a:t> </a:t>
            </a:r>
            <a:r>
              <a:rPr lang="sv-SE" sz="3200" b="1" dirty="0" err="1">
                <a:solidFill>
                  <a:srgbClr val="002060"/>
                </a:solidFill>
                <a:latin typeface="+mj-lt"/>
                <a:ea typeface="+mj-ea"/>
                <a:cs typeface="+mj-cs"/>
              </a:rPr>
              <a:t>predictions</a:t>
            </a:r>
            <a:r>
              <a:rPr lang="sv-SE" sz="3200" b="1" dirty="0">
                <a:solidFill>
                  <a:srgbClr val="002060"/>
                </a:solidFill>
                <a:latin typeface="+mj-lt"/>
                <a:ea typeface="+mj-ea"/>
                <a:cs typeface="+mj-cs"/>
              </a:rPr>
              <a:t> and </a:t>
            </a:r>
            <a:r>
              <a:rPr lang="sv-SE" sz="3200" b="1" dirty="0" err="1">
                <a:solidFill>
                  <a:srgbClr val="002060"/>
                </a:solidFill>
                <a:latin typeface="+mj-lt"/>
                <a:ea typeface="+mj-ea"/>
                <a:cs typeface="+mj-cs"/>
              </a:rPr>
              <a:t>future</a:t>
            </a:r>
            <a:endParaRPr lang="sv-SE" sz="3200" b="1" dirty="0">
              <a:solidFill>
                <a:srgbClr val="002060"/>
              </a:solidFill>
              <a:latin typeface="+mj-lt"/>
              <a:ea typeface="+mj-ea"/>
              <a:cs typeface="+mj-cs"/>
            </a:endParaRPr>
          </a:p>
        </p:txBody>
      </p:sp>
      <p:sp>
        <p:nvSpPr>
          <p:cNvPr id="8" name="Rektangel 2"/>
          <p:cNvSpPr>
            <a:spLocks noChangeArrowheads="1"/>
          </p:cNvSpPr>
          <p:nvPr/>
        </p:nvSpPr>
        <p:spPr bwMode="auto">
          <a:xfrm>
            <a:off x="1751868" y="1427773"/>
            <a:ext cx="7018338"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buFontTx/>
              <a:buAutoNum type="arabicPeriod"/>
              <a:defRPr/>
            </a:pPr>
            <a:r>
              <a:rPr lang="en-US" b="1" dirty="0" smtClean="0">
                <a:latin typeface="+mn-lt"/>
                <a:cs typeface="Arial" charset="0"/>
              </a:rPr>
              <a:t>new </a:t>
            </a:r>
            <a:r>
              <a:rPr lang="en-US" b="1" dirty="0">
                <a:latin typeface="+mn-lt"/>
                <a:cs typeface="Arial" charset="0"/>
              </a:rPr>
              <a:t>kinds of signal processing and signal distortion draw on WMC </a:t>
            </a:r>
            <a:r>
              <a:rPr lang="en-US" dirty="0">
                <a:latin typeface="+mn-lt"/>
                <a:cs typeface="Arial" charset="0"/>
              </a:rPr>
              <a:t>(e.g. </a:t>
            </a:r>
            <a:r>
              <a:rPr lang="en-US" dirty="0" err="1">
                <a:latin typeface="+mn-lt"/>
                <a:cs typeface="Arial" charset="0"/>
              </a:rPr>
              <a:t>Arehart</a:t>
            </a:r>
            <a:r>
              <a:rPr lang="en-US" dirty="0">
                <a:latin typeface="+mn-lt"/>
                <a:cs typeface="Arial" charset="0"/>
              </a:rPr>
              <a:t> et al., 2013; Lunner et al., 2009; Foo et al., 2007). Even for high positive SNRs, WMC modulates short-term retention of spoken materials, the SWIR test (Ng et al., 2013;  Souza et al., 2015). </a:t>
            </a:r>
            <a:r>
              <a:rPr lang="en-US" b="1" i="1" dirty="0">
                <a:cs typeface="Arial" charset="0"/>
              </a:rPr>
              <a:t>Future Research &gt; task difficulty of SWIR, then signal processing more beneficial </a:t>
            </a:r>
            <a:r>
              <a:rPr lang="en-US" i="1" dirty="0">
                <a:cs typeface="Arial" charset="0"/>
              </a:rPr>
              <a:t>(Micula et al., (2019).</a:t>
            </a:r>
          </a:p>
          <a:p>
            <a:pPr marL="342900" indent="-342900" eaLnBrk="1" hangingPunct="1">
              <a:buFontTx/>
              <a:buAutoNum type="arabicPeriod"/>
              <a:defRPr/>
            </a:pPr>
            <a:r>
              <a:rPr lang="en-US" b="1" dirty="0">
                <a:latin typeface="+mn-lt"/>
                <a:cs typeface="Arial" charset="0"/>
              </a:rPr>
              <a:t>WMC is predicted to modulate “early” attention mechanisms ; brain stem data </a:t>
            </a:r>
            <a:r>
              <a:rPr lang="en-US" dirty="0">
                <a:latin typeface="+mn-lt"/>
                <a:cs typeface="Arial" charset="0"/>
              </a:rPr>
              <a:t>(</a:t>
            </a:r>
            <a:r>
              <a:rPr lang="en-US" dirty="0" err="1">
                <a:latin typeface="+mn-lt"/>
                <a:cs typeface="Arial" charset="0"/>
              </a:rPr>
              <a:t>Sörqvist</a:t>
            </a:r>
            <a:r>
              <a:rPr lang="en-US" dirty="0">
                <a:latin typeface="+mn-lt"/>
                <a:cs typeface="Arial" charset="0"/>
              </a:rPr>
              <a:t> et al., 2012a; cf. Kraus &amp; </a:t>
            </a:r>
            <a:r>
              <a:rPr lang="en-US" dirty="0" err="1">
                <a:latin typeface="+mn-lt"/>
                <a:cs typeface="Arial" charset="0"/>
              </a:rPr>
              <a:t>Chandrasakaren</a:t>
            </a:r>
            <a:r>
              <a:rPr lang="en-US" dirty="0">
                <a:latin typeface="+mn-lt"/>
                <a:cs typeface="Arial" charset="0"/>
              </a:rPr>
              <a:t>, 2010; Kraus et al., 2012). </a:t>
            </a:r>
            <a:r>
              <a:rPr lang="en-US" b="1" i="1" dirty="0">
                <a:latin typeface="+mn-lt"/>
                <a:cs typeface="Arial" charset="0"/>
              </a:rPr>
              <a:t>Future Res: WMC and attention with different intention, refinement of brain measures. </a:t>
            </a:r>
          </a:p>
          <a:p>
            <a:pPr marL="342900" indent="-342900" eaLnBrk="1" hangingPunct="1">
              <a:buFontTx/>
              <a:buAutoNum type="arabicPeriod"/>
              <a:defRPr/>
            </a:pPr>
            <a:r>
              <a:rPr lang="en-US" b="1" dirty="0">
                <a:latin typeface="+mn-lt"/>
                <a:cs typeface="Arial" charset="0"/>
              </a:rPr>
              <a:t>D-ELU model (Holmer et al., 2016) is about how Semantic LTM representations are formed. We will continue this track (Ng &amp; </a:t>
            </a:r>
            <a:r>
              <a:rPr lang="en-US" b="1" dirty="0" err="1">
                <a:latin typeface="+mn-lt"/>
                <a:cs typeface="Arial" charset="0"/>
              </a:rPr>
              <a:t>Rö</a:t>
            </a:r>
            <a:r>
              <a:rPr lang="en-US" b="1" dirty="0">
                <a:latin typeface="+mn-lt"/>
                <a:cs typeface="Arial" charset="0"/>
              </a:rPr>
              <a:t>, 2019)</a:t>
            </a:r>
          </a:p>
          <a:p>
            <a:pPr eaLnBrk="1" hangingPunct="1">
              <a:defRPr/>
            </a:pPr>
            <a:r>
              <a:rPr lang="en-US" b="1" dirty="0">
                <a:cs typeface="Arial" charset="0"/>
              </a:rPr>
              <a:t>4.  WMC seems relatively more robust </a:t>
            </a:r>
            <a:r>
              <a:rPr lang="en-US" dirty="0">
                <a:cs typeface="Arial" charset="0"/>
              </a:rPr>
              <a:t>than other LTM memory </a:t>
            </a:r>
          </a:p>
          <a:p>
            <a:pPr eaLnBrk="1" hangingPunct="1">
              <a:tabLst>
                <a:tab pos="361950" algn="l"/>
              </a:tabLst>
              <a:defRPr/>
            </a:pPr>
            <a:r>
              <a:rPr lang="en-US" dirty="0">
                <a:cs typeface="Arial" charset="0"/>
              </a:rPr>
              <a:t>      systems in response to impairment-related decline </a:t>
            </a:r>
            <a:br>
              <a:rPr lang="en-US" dirty="0">
                <a:cs typeface="Arial" charset="0"/>
              </a:rPr>
            </a:br>
            <a:r>
              <a:rPr lang="en-US" dirty="0">
                <a:cs typeface="Arial" charset="0"/>
              </a:rPr>
              <a:t>	(Rönnberg  et al., 2011; Rönnberg et al., 2014)</a:t>
            </a:r>
          </a:p>
          <a:p>
            <a:pPr eaLnBrk="1" hangingPunct="1">
              <a:tabLst>
                <a:tab pos="361950" algn="l"/>
              </a:tabLst>
              <a:defRPr/>
            </a:pPr>
            <a:r>
              <a:rPr lang="en-US" dirty="0">
                <a:cs typeface="Arial" charset="0"/>
              </a:rPr>
              <a:t>	</a:t>
            </a:r>
            <a:r>
              <a:rPr lang="en-US" b="1" i="1" dirty="0">
                <a:cs typeface="Arial" charset="0"/>
              </a:rPr>
              <a:t>Future Res: Departing from Rudner et al., (2019),  we will 		investigate the hearing-loss-hippocampal-episodic </a:t>
            </a:r>
            <a:r>
              <a:rPr lang="en-US" b="1" i="1" dirty="0" smtClean="0">
                <a:cs typeface="Arial" charset="0"/>
              </a:rPr>
              <a:t>LTM </a:t>
            </a:r>
            <a:r>
              <a:rPr lang="en-US" b="1" i="1" dirty="0">
                <a:cs typeface="Arial" charset="0"/>
              </a:rPr>
              <a:t>connection </a:t>
            </a:r>
            <a:r>
              <a:rPr lang="en-US" b="1" i="1" dirty="0" smtClean="0">
                <a:cs typeface="Arial" charset="0"/>
              </a:rPr>
              <a:t>	in </a:t>
            </a:r>
            <a:r>
              <a:rPr lang="en-US" b="1" i="1" dirty="0">
                <a:cs typeface="Arial" charset="0"/>
              </a:rPr>
              <a:t>one study.</a:t>
            </a:r>
          </a:p>
          <a:p>
            <a:pPr eaLnBrk="1" hangingPunct="1">
              <a:defRPr/>
            </a:pPr>
            <a:endParaRPr lang="en-US" dirty="0">
              <a:latin typeface="Arial" charset="0"/>
              <a:cs typeface="Arial" charset="0"/>
            </a:endParaRPr>
          </a:p>
          <a:p>
            <a:pPr eaLnBrk="1" hangingPunct="1">
              <a:defRPr/>
            </a:pPr>
            <a:endParaRPr lang="en-US" dirty="0">
              <a:solidFill>
                <a:schemeClr val="bg1"/>
              </a:solidFill>
              <a:latin typeface="Arial" charset="0"/>
              <a:cs typeface="Arial" charset="0"/>
            </a:endParaRPr>
          </a:p>
        </p:txBody>
      </p:sp>
    </p:spTree>
    <p:extLst>
      <p:ext uri="{BB962C8B-B14F-4D97-AF65-F5344CB8AC3E}">
        <p14:creationId xmlns:p14="http://schemas.microsoft.com/office/powerpoint/2010/main" val="91599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2"/>
          <p:cNvSpPr txBox="1">
            <a:spLocks/>
          </p:cNvSpPr>
          <p:nvPr/>
        </p:nvSpPr>
        <p:spPr>
          <a:xfrm>
            <a:off x="1474788" y="476250"/>
            <a:ext cx="6697662" cy="528638"/>
          </a:xfrm>
          <a:prstGeom prst="rect">
            <a:avLst/>
          </a:prstGeom>
        </p:spPr>
        <p:txBody>
          <a:bodyPr/>
          <a:lstStyle/>
          <a:p>
            <a:pPr algn="ctr" eaLnBrk="1" fontAlgn="auto" hangingPunct="1">
              <a:spcAft>
                <a:spcPts val="0"/>
              </a:spcAft>
              <a:defRPr/>
            </a:pPr>
            <a:r>
              <a:rPr lang="sv-SE" sz="3200" b="1" dirty="0">
                <a:latin typeface="+mj-lt"/>
                <a:ea typeface="+mj-ea"/>
                <a:cs typeface="+mj-cs"/>
              </a:rPr>
              <a:t>New ELU </a:t>
            </a:r>
            <a:r>
              <a:rPr lang="sv-SE" sz="3200" b="1" dirty="0" err="1">
                <a:latin typeface="+mj-lt"/>
                <a:ea typeface="+mj-ea"/>
                <a:cs typeface="+mj-cs"/>
              </a:rPr>
              <a:t>model</a:t>
            </a:r>
            <a:r>
              <a:rPr lang="sv-SE" sz="3200" b="1" dirty="0">
                <a:latin typeface="+mj-lt"/>
                <a:ea typeface="+mj-ea"/>
                <a:cs typeface="+mj-cs"/>
              </a:rPr>
              <a:t>: </a:t>
            </a:r>
          </a:p>
          <a:p>
            <a:pPr algn="ctr" eaLnBrk="1" fontAlgn="auto" hangingPunct="1">
              <a:spcAft>
                <a:spcPts val="0"/>
              </a:spcAft>
              <a:defRPr/>
            </a:pPr>
            <a:r>
              <a:rPr lang="sv-SE" sz="3200" b="1" dirty="0" err="1">
                <a:latin typeface="+mj-lt"/>
                <a:ea typeface="+mj-ea"/>
                <a:cs typeface="+mj-cs"/>
              </a:rPr>
              <a:t>Some</a:t>
            </a:r>
            <a:r>
              <a:rPr lang="sv-SE" sz="3200" b="1" dirty="0">
                <a:latin typeface="+mj-lt"/>
                <a:ea typeface="+mj-ea"/>
                <a:cs typeface="+mj-cs"/>
              </a:rPr>
              <a:t> </a:t>
            </a:r>
            <a:r>
              <a:rPr lang="sv-SE" sz="3200" b="1" dirty="0" err="1">
                <a:latin typeface="+mj-lt"/>
                <a:ea typeface="+mj-ea"/>
                <a:cs typeface="+mj-cs"/>
              </a:rPr>
              <a:t>future</a:t>
            </a:r>
            <a:r>
              <a:rPr lang="sv-SE" sz="3200" b="1" dirty="0">
                <a:latin typeface="+mj-lt"/>
                <a:ea typeface="+mj-ea"/>
                <a:cs typeface="+mj-cs"/>
              </a:rPr>
              <a:t> </a:t>
            </a:r>
            <a:r>
              <a:rPr lang="sv-SE" sz="3200" b="1" dirty="0" err="1">
                <a:latin typeface="+mj-lt"/>
                <a:ea typeface="+mj-ea"/>
                <a:cs typeface="+mj-cs"/>
              </a:rPr>
              <a:t>clinical</a:t>
            </a:r>
            <a:r>
              <a:rPr lang="sv-SE" sz="3200" b="1" dirty="0">
                <a:latin typeface="+mj-lt"/>
                <a:ea typeface="+mj-ea"/>
                <a:cs typeface="+mj-cs"/>
              </a:rPr>
              <a:t> </a:t>
            </a:r>
            <a:r>
              <a:rPr lang="sv-SE" sz="3200" b="1" dirty="0" err="1">
                <a:latin typeface="+mj-lt"/>
                <a:ea typeface="+mj-ea"/>
                <a:cs typeface="+mj-cs"/>
              </a:rPr>
              <a:t>projects</a:t>
            </a:r>
            <a:endParaRPr lang="sv-SE" sz="3200" b="1" dirty="0">
              <a:latin typeface="+mj-lt"/>
              <a:ea typeface="+mj-ea"/>
              <a:cs typeface="+mj-cs"/>
            </a:endParaRPr>
          </a:p>
          <a:p>
            <a:pPr algn="ctr" eaLnBrk="1" fontAlgn="auto" hangingPunct="1">
              <a:spcAft>
                <a:spcPts val="0"/>
              </a:spcAft>
              <a:defRPr/>
            </a:pPr>
            <a:endParaRPr lang="sv-SE" sz="3200" b="1" dirty="0">
              <a:solidFill>
                <a:schemeClr val="bg2"/>
              </a:solidFill>
              <a:latin typeface="+mj-lt"/>
              <a:ea typeface="+mj-ea"/>
              <a:cs typeface="+mj-cs"/>
            </a:endParaRPr>
          </a:p>
        </p:txBody>
      </p:sp>
      <p:sp>
        <p:nvSpPr>
          <p:cNvPr id="8" name="Rektangel 2"/>
          <p:cNvSpPr>
            <a:spLocks noChangeArrowheads="1"/>
          </p:cNvSpPr>
          <p:nvPr/>
        </p:nvSpPr>
        <p:spPr bwMode="auto">
          <a:xfrm>
            <a:off x="1116013" y="1916113"/>
            <a:ext cx="7591425"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buFontTx/>
              <a:buAutoNum type="arabicPeriod"/>
              <a:defRPr/>
            </a:pPr>
            <a:r>
              <a:rPr lang="en-US" sz="2000" b="1" dirty="0">
                <a:cs typeface="Arial" charset="0"/>
              </a:rPr>
              <a:t>Develop clinically useful WMC tests</a:t>
            </a:r>
            <a:r>
              <a:rPr lang="en-US" sz="2000" dirty="0">
                <a:cs typeface="Arial" charset="0"/>
              </a:rPr>
              <a:t> </a:t>
            </a:r>
            <a:r>
              <a:rPr lang="en-US" sz="2000" b="1" dirty="0">
                <a:cs typeface="Arial" charset="0"/>
              </a:rPr>
              <a:t>(on-line and episodic LTM at the same time). </a:t>
            </a:r>
          </a:p>
          <a:p>
            <a:pPr marL="342900" indent="-342900" eaLnBrk="1" hangingPunct="1">
              <a:buFontTx/>
              <a:buAutoNum type="arabicPeriod"/>
              <a:defRPr/>
            </a:pPr>
            <a:r>
              <a:rPr lang="en-US" sz="2000" b="1" dirty="0">
                <a:cs typeface="Arial" charset="0"/>
              </a:rPr>
              <a:t>Using EEG signals for controlling the hearing aid, </a:t>
            </a:r>
            <a:r>
              <a:rPr lang="en-US" sz="2000" dirty="0">
                <a:cs typeface="Arial" charset="0"/>
              </a:rPr>
              <a:t>not just watching the speaker but using brain activity related to intention</a:t>
            </a:r>
          </a:p>
          <a:p>
            <a:pPr marL="342900" indent="-342900" eaLnBrk="1" hangingPunct="1">
              <a:buFontTx/>
              <a:buAutoNum type="arabicPeriod"/>
              <a:defRPr/>
            </a:pPr>
            <a:r>
              <a:rPr lang="en-US" sz="2000" b="1" dirty="0">
                <a:cs typeface="Arial" charset="0"/>
              </a:rPr>
              <a:t>Cognitive spare capacity: </a:t>
            </a:r>
            <a:r>
              <a:rPr lang="en-US" sz="2000" dirty="0">
                <a:cs typeface="Arial" charset="0"/>
              </a:rPr>
              <a:t>Episodic LTM for the contents of a conversation in noise</a:t>
            </a:r>
          </a:p>
          <a:p>
            <a:pPr marL="342900" indent="-342900" eaLnBrk="1" hangingPunct="1">
              <a:buFontTx/>
              <a:buAutoNum type="arabicPeriod"/>
              <a:defRPr/>
            </a:pPr>
            <a:r>
              <a:rPr lang="en-US" sz="2000" b="1" dirty="0">
                <a:cs typeface="Arial" charset="0"/>
              </a:rPr>
              <a:t>Longitudinal study</a:t>
            </a:r>
            <a:r>
              <a:rPr lang="en-US" sz="2000" dirty="0">
                <a:cs typeface="Arial" charset="0"/>
              </a:rPr>
              <a:t>, auditory/cognitive predictors of decline/dementia, n200</a:t>
            </a:r>
          </a:p>
          <a:p>
            <a:pPr marL="342900" indent="-342900" eaLnBrk="1" hangingPunct="1">
              <a:buFontTx/>
              <a:buAutoNum type="arabicPeriod"/>
              <a:defRPr/>
            </a:pPr>
            <a:r>
              <a:rPr lang="en-US" sz="2000" b="1" dirty="0">
                <a:cs typeface="Arial" charset="0"/>
              </a:rPr>
              <a:t>Intervention study</a:t>
            </a:r>
            <a:r>
              <a:rPr lang="en-US" sz="2000" dirty="0">
                <a:cs typeface="Arial" charset="0"/>
              </a:rPr>
              <a:t>: WM training &gt; better SPIN </a:t>
            </a:r>
            <a:r>
              <a:rPr lang="en-US" sz="2000" dirty="0" smtClean="0">
                <a:cs typeface="Arial" charset="0"/>
              </a:rPr>
              <a:t>performance</a:t>
            </a:r>
            <a:r>
              <a:rPr lang="en-US" sz="2000" dirty="0">
                <a:cs typeface="Arial" charset="0"/>
              </a:rPr>
              <a:t>, </a:t>
            </a:r>
            <a:r>
              <a:rPr lang="en-US" sz="2000" dirty="0" smtClean="0">
                <a:cs typeface="Arial" charset="0"/>
              </a:rPr>
              <a:t/>
            </a:r>
            <a:br>
              <a:rPr lang="en-US" sz="2000" dirty="0" smtClean="0">
                <a:cs typeface="Arial" charset="0"/>
              </a:rPr>
            </a:br>
            <a:r>
              <a:rPr lang="en-US" sz="2000" dirty="0" smtClean="0">
                <a:cs typeface="Arial" charset="0"/>
              </a:rPr>
              <a:t>neural </a:t>
            </a:r>
            <a:r>
              <a:rPr lang="en-US" sz="2000" dirty="0">
                <a:cs typeface="Arial" charset="0"/>
              </a:rPr>
              <a:t>correlates</a:t>
            </a:r>
            <a:endParaRPr lang="en-US" sz="2000" dirty="0">
              <a:latin typeface="Arial" charset="0"/>
              <a:cs typeface="Arial" charset="0"/>
            </a:endParaRPr>
          </a:p>
          <a:p>
            <a:pPr eaLnBrk="1" hangingPunct="1">
              <a:defRPr/>
            </a:pPr>
            <a:endParaRPr lang="sv-SE" dirty="0">
              <a:latin typeface="Arial" charset="0"/>
              <a:cs typeface="Arial" charset="0"/>
            </a:endParaRPr>
          </a:p>
        </p:txBody>
      </p:sp>
    </p:spTree>
    <p:extLst>
      <p:ext uri="{BB962C8B-B14F-4D97-AF65-F5344CB8AC3E}">
        <p14:creationId xmlns:p14="http://schemas.microsoft.com/office/powerpoint/2010/main" val="3443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0"/>
          </p:nvPr>
        </p:nvSpPr>
        <p:spPr>
          <a:xfrm>
            <a:off x="1320800" y="1814513"/>
            <a:ext cx="6651538" cy="1693618"/>
          </a:xfrm>
        </p:spPr>
        <p:txBody>
          <a:bodyPr>
            <a:normAutofit fontScale="70000" lnSpcReduction="20000"/>
          </a:bodyPr>
          <a:lstStyle/>
          <a:p>
            <a:r>
              <a:rPr lang="sv-SE" sz="5700" dirty="0" err="1" smtClean="0"/>
              <a:t>Thank</a:t>
            </a:r>
            <a:r>
              <a:rPr lang="sv-SE" sz="5700" dirty="0" smtClean="0"/>
              <a:t> </a:t>
            </a:r>
            <a:r>
              <a:rPr lang="sv-SE" sz="5700" dirty="0" err="1" smtClean="0"/>
              <a:t>you</a:t>
            </a:r>
            <a:r>
              <a:rPr lang="sv-SE" sz="5700" dirty="0" smtClean="0"/>
              <a:t> for </a:t>
            </a:r>
            <a:r>
              <a:rPr lang="sv-SE" sz="5700" dirty="0" err="1" smtClean="0"/>
              <a:t>listening</a:t>
            </a:r>
            <a:r>
              <a:rPr lang="sv-SE" sz="5700" dirty="0" smtClean="0"/>
              <a:t>!</a:t>
            </a:r>
          </a:p>
          <a:p>
            <a:endParaRPr lang="sv-SE" dirty="0" smtClean="0"/>
          </a:p>
          <a:p>
            <a:endParaRPr lang="sv-SE" dirty="0"/>
          </a:p>
          <a:p>
            <a:r>
              <a:rPr lang="sv-SE" sz="3600" dirty="0" smtClean="0"/>
              <a:t>www.headcentre.se</a:t>
            </a:r>
            <a:endParaRPr lang="sv-SE" sz="3600" dirty="0"/>
          </a:p>
        </p:txBody>
      </p:sp>
    </p:spTree>
    <p:extLst>
      <p:ext uri="{BB962C8B-B14F-4D97-AF65-F5344CB8AC3E}">
        <p14:creationId xmlns:p14="http://schemas.microsoft.com/office/powerpoint/2010/main" val="1427217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65263" y="404812"/>
            <a:ext cx="7067550" cy="246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v-SE" altLang="sv-SE" sz="4000" b="1" dirty="0">
                <a:solidFill>
                  <a:srgbClr val="002060"/>
                </a:solidFill>
                <a:latin typeface="Calibri" panose="020F0502020204030204" pitchFamily="34" charset="0"/>
              </a:rPr>
              <a:t>Visual </a:t>
            </a:r>
            <a:r>
              <a:rPr lang="sv-SE" altLang="sv-SE" sz="4000" b="1" dirty="0" err="1">
                <a:solidFill>
                  <a:srgbClr val="002060"/>
                </a:solidFill>
                <a:latin typeface="Calibri" panose="020F0502020204030204" pitchFamily="34" charset="0"/>
              </a:rPr>
              <a:t>analogy</a:t>
            </a:r>
            <a:r>
              <a:rPr lang="sv-SE" altLang="sv-SE" sz="4000" b="1" dirty="0">
                <a:solidFill>
                  <a:srgbClr val="002060"/>
                </a:solidFill>
                <a:latin typeface="Calibri" panose="020F0502020204030204" pitchFamily="34" charset="0"/>
              </a:rPr>
              <a:t> of hearing </a:t>
            </a:r>
            <a:r>
              <a:rPr lang="sv-SE" altLang="sv-SE" sz="4000" b="1" dirty="0" err="1">
                <a:solidFill>
                  <a:srgbClr val="002060"/>
                </a:solidFill>
                <a:latin typeface="Calibri" panose="020F0502020204030204" pitchFamily="34" charset="0"/>
              </a:rPr>
              <a:t>impairment</a:t>
            </a:r>
            <a:r>
              <a:rPr lang="sv-SE" altLang="sv-SE" sz="4000" b="1" dirty="0">
                <a:solidFill>
                  <a:srgbClr val="002060"/>
                </a:solidFill>
                <a:latin typeface="Calibri" panose="020F0502020204030204" pitchFamily="34" charset="0"/>
              </a:rPr>
              <a:t>: the </a:t>
            </a:r>
            <a:r>
              <a:rPr lang="sv-SE" altLang="sv-SE" sz="4000" b="1" dirty="0" err="1">
                <a:solidFill>
                  <a:srgbClr val="002060"/>
                </a:solidFill>
                <a:latin typeface="Calibri" panose="020F0502020204030204" pitchFamily="34" charset="0"/>
              </a:rPr>
              <a:t>power</a:t>
            </a:r>
            <a:r>
              <a:rPr lang="sv-SE" altLang="sv-SE" sz="4000" b="1" dirty="0">
                <a:solidFill>
                  <a:srgbClr val="002060"/>
                </a:solidFill>
                <a:latin typeface="Calibri" panose="020F0502020204030204" pitchFamily="34" charset="0"/>
              </a:rPr>
              <a:t> of top-down </a:t>
            </a:r>
            <a:r>
              <a:rPr lang="sv-SE" altLang="sv-SE" sz="4000" b="1" dirty="0" err="1">
                <a:solidFill>
                  <a:srgbClr val="002060"/>
                </a:solidFill>
                <a:latin typeface="Calibri" panose="020F0502020204030204" pitchFamily="34" charset="0"/>
              </a:rPr>
              <a:t>processing</a:t>
            </a:r>
            <a:r>
              <a:rPr lang="sv-SE" altLang="sv-SE" sz="4000" b="1" dirty="0">
                <a:solidFill>
                  <a:srgbClr val="002060"/>
                </a:solidFill>
                <a:latin typeface="Calibri" panose="020F0502020204030204" pitchFamily="34" charset="0"/>
              </a:rPr>
              <a:t> </a:t>
            </a:r>
          </a:p>
          <a:p>
            <a:pPr algn="ctr"/>
            <a:r>
              <a:rPr lang="sv-SE" altLang="sv-SE" sz="2000" b="1" dirty="0">
                <a:solidFill>
                  <a:srgbClr val="002060"/>
                </a:solidFill>
                <a:latin typeface="Calibri" panose="020F0502020204030204" pitchFamily="34" charset="0"/>
              </a:rPr>
              <a:t>Cowboy</a:t>
            </a:r>
            <a:r>
              <a:rPr lang="sv-SE" altLang="sv-SE" sz="4000" b="1" dirty="0">
                <a:solidFill>
                  <a:srgbClr val="002060"/>
                </a:solidFill>
                <a:latin typeface="Calibri" panose="020F0502020204030204" pitchFamily="34" charset="0"/>
              </a:rPr>
              <a:t> </a:t>
            </a: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888" y="3213100"/>
            <a:ext cx="337185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27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1" descr="Beskrivning: BBC Experiment 1 Created by Rupert Sheldr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938" y="2349500"/>
            <a:ext cx="33432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1320800" y="268288"/>
            <a:ext cx="706755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v-SE" altLang="sv-SE" sz="4000" b="1" dirty="0">
                <a:solidFill>
                  <a:srgbClr val="002060"/>
                </a:solidFill>
                <a:latin typeface="Calibri" panose="020F0502020204030204" pitchFamily="34" charset="0"/>
              </a:rPr>
              <a:t>Social </a:t>
            </a:r>
            <a:r>
              <a:rPr lang="sv-SE" altLang="sv-SE" sz="4000" b="1" dirty="0" err="1">
                <a:solidFill>
                  <a:srgbClr val="002060"/>
                </a:solidFill>
                <a:latin typeface="Calibri" panose="020F0502020204030204" pitchFamily="34" charset="0"/>
              </a:rPr>
              <a:t>activity</a:t>
            </a:r>
            <a:endParaRPr lang="sv-SE" altLang="sv-SE" sz="4000" b="1" dirty="0">
              <a:solidFill>
                <a:srgbClr val="002060"/>
              </a:solidFill>
              <a:latin typeface="Calibri" panose="020F0502020204030204" pitchFamily="34" charset="0"/>
            </a:endParaRPr>
          </a:p>
        </p:txBody>
      </p:sp>
      <p:sp>
        <p:nvSpPr>
          <p:cNvPr id="9" name="textruta 8"/>
          <p:cNvSpPr txBox="1">
            <a:spLocks noChangeArrowheads="1"/>
          </p:cNvSpPr>
          <p:nvPr/>
        </p:nvSpPr>
        <p:spPr bwMode="auto">
          <a:xfrm>
            <a:off x="3563938" y="1582738"/>
            <a:ext cx="216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v-SE" altLang="sv-SE" dirty="0">
                <a:solidFill>
                  <a:schemeClr val="bg1"/>
                </a:solidFill>
              </a:rPr>
              <a:t>Or </a:t>
            </a:r>
            <a:r>
              <a:rPr lang="sv-SE" altLang="sv-SE" dirty="0">
                <a:solidFill>
                  <a:srgbClr val="002060"/>
                </a:solidFill>
              </a:rPr>
              <a:t>a panda ?</a:t>
            </a:r>
          </a:p>
        </p:txBody>
      </p:sp>
    </p:spTree>
    <p:extLst>
      <p:ext uri="{BB962C8B-B14F-4D97-AF65-F5344CB8AC3E}">
        <p14:creationId xmlns:p14="http://schemas.microsoft.com/office/powerpoint/2010/main" val="184811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522413" y="350838"/>
            <a:ext cx="7010400" cy="6514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sv-SE" sz="4000" b="1" dirty="0" smtClean="0">
                <a:solidFill>
                  <a:srgbClr val="002060"/>
                </a:solidFill>
              </a:rPr>
              <a:t>THREE MEMORY SYSTEMS</a:t>
            </a:r>
          </a:p>
        </p:txBody>
      </p:sp>
      <p:sp>
        <p:nvSpPr>
          <p:cNvPr id="8" name="TextBox 9"/>
          <p:cNvSpPr txBox="1">
            <a:spLocks noChangeArrowheads="1"/>
          </p:cNvSpPr>
          <p:nvPr/>
        </p:nvSpPr>
        <p:spPr bwMode="auto">
          <a:xfrm>
            <a:off x="1619250" y="1265238"/>
            <a:ext cx="7167563" cy="41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3429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r>
              <a:rPr lang="en-US" altLang="sv-SE" sz="2000" dirty="0"/>
              <a:t>Different memory systems play different communicative roles, and are part of top-down processing skills:</a:t>
            </a:r>
          </a:p>
          <a:p>
            <a:pPr lvl="1"/>
            <a:endParaRPr lang="en-US" altLang="sv-SE" sz="2000" dirty="0"/>
          </a:p>
          <a:p>
            <a:pPr>
              <a:spcBef>
                <a:spcPct val="20000"/>
              </a:spcBef>
            </a:pPr>
            <a:r>
              <a:rPr lang="en-US" altLang="sv-SE" sz="2000" b="1" dirty="0"/>
              <a:t>Episodic long-term memory (Episodic LTM) </a:t>
            </a:r>
            <a:r>
              <a:rPr lang="en-US" altLang="sv-SE" sz="2000" dirty="0"/>
              <a:t>is a personal memory system, dated in time and space.</a:t>
            </a:r>
            <a:r>
              <a:rPr lang="en-US" altLang="sv-SE" sz="2000" b="1" dirty="0"/>
              <a:t> </a:t>
            </a:r>
          </a:p>
          <a:p>
            <a:pPr>
              <a:spcBef>
                <a:spcPct val="20000"/>
              </a:spcBef>
            </a:pPr>
            <a:r>
              <a:rPr lang="en-US" altLang="sv-SE" sz="2000" b="1" dirty="0"/>
              <a:t>Semantic long-term memory (Semantic LTM) </a:t>
            </a:r>
            <a:r>
              <a:rPr lang="en-US" altLang="sv-SE" sz="2000" dirty="0"/>
              <a:t>refers to general knowledge, without personal reference, e.g., scripts, vocabulary or phonology.</a:t>
            </a:r>
            <a:endParaRPr lang="en-US" altLang="sv-SE" sz="2000" b="1" dirty="0"/>
          </a:p>
          <a:p>
            <a:pPr>
              <a:spcBef>
                <a:spcPct val="20000"/>
              </a:spcBef>
            </a:pPr>
            <a:r>
              <a:rPr lang="en-US" altLang="sv-SE" sz="2000" b="1" dirty="0"/>
              <a:t>Working memory (WM)  </a:t>
            </a:r>
            <a:r>
              <a:rPr lang="en-US" altLang="sv-SE" sz="2000" dirty="0"/>
              <a:t>refers to an individual’s capacity to keep several things in mind, often involving storage of information, while doing some kind of semantic processing.</a:t>
            </a:r>
          </a:p>
          <a:p>
            <a:pPr>
              <a:spcBef>
                <a:spcPct val="20000"/>
              </a:spcBef>
            </a:pPr>
            <a:endParaRPr lang="en-US" altLang="sv-SE" sz="2400" dirty="0"/>
          </a:p>
        </p:txBody>
      </p:sp>
    </p:spTree>
    <p:extLst>
      <p:ext uri="{BB962C8B-B14F-4D97-AF65-F5344CB8AC3E}">
        <p14:creationId xmlns:p14="http://schemas.microsoft.com/office/powerpoint/2010/main" val="555717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txBox="1">
            <a:spLocks/>
          </p:cNvSpPr>
          <p:nvPr/>
        </p:nvSpPr>
        <p:spPr bwMode="auto">
          <a:xfrm>
            <a:off x="468313" y="415925"/>
            <a:ext cx="8783637" cy="1500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v-SE" altLang="sv-SE" sz="3200" b="1" dirty="0" smtClean="0">
                <a:solidFill>
                  <a:srgbClr val="002060"/>
                </a:solidFill>
              </a:rPr>
              <a:t>APPROACH </a:t>
            </a:r>
            <a:r>
              <a:rPr lang="sv-SE" altLang="sv-SE" sz="3200" b="1" dirty="0" smtClean="0">
                <a:solidFill>
                  <a:srgbClr val="002060"/>
                </a:solidFill>
              </a:rPr>
              <a:t>I: WM system for </a:t>
            </a:r>
            <a:br>
              <a:rPr lang="sv-SE" altLang="sv-SE" sz="3200" b="1" dirty="0" smtClean="0">
                <a:solidFill>
                  <a:srgbClr val="002060"/>
                </a:solidFill>
              </a:rPr>
            </a:br>
            <a:r>
              <a:rPr lang="sv-SE" altLang="sv-SE" sz="3200" b="1" dirty="0" err="1" smtClean="0">
                <a:solidFill>
                  <a:srgbClr val="002060"/>
                </a:solidFill>
              </a:rPr>
              <a:t>Ease</a:t>
            </a:r>
            <a:r>
              <a:rPr lang="sv-SE" altLang="sv-SE" sz="3200" b="1" dirty="0" smtClean="0">
                <a:solidFill>
                  <a:srgbClr val="002060"/>
                </a:solidFill>
              </a:rPr>
              <a:t> of </a:t>
            </a:r>
            <a:r>
              <a:rPr lang="sv-SE" altLang="sv-SE" sz="3200" b="1" dirty="0" err="1" smtClean="0">
                <a:solidFill>
                  <a:srgbClr val="002060"/>
                </a:solidFill>
              </a:rPr>
              <a:t>Language</a:t>
            </a:r>
            <a:r>
              <a:rPr lang="sv-SE" altLang="sv-SE" sz="3200" b="1" dirty="0" smtClean="0">
                <a:solidFill>
                  <a:srgbClr val="002060"/>
                </a:solidFill>
              </a:rPr>
              <a:t> </a:t>
            </a:r>
            <a:r>
              <a:rPr lang="sv-SE" altLang="sv-SE" sz="3200" b="1" dirty="0" err="1" smtClean="0">
                <a:solidFill>
                  <a:srgbClr val="002060"/>
                </a:solidFill>
              </a:rPr>
              <a:t>Understanding</a:t>
            </a:r>
            <a:r>
              <a:rPr lang="sv-SE" altLang="sv-SE" sz="3200" b="1" dirty="0" smtClean="0">
                <a:solidFill>
                  <a:srgbClr val="002060"/>
                </a:solidFill>
              </a:rPr>
              <a:t> (ELU)</a:t>
            </a:r>
            <a:br>
              <a:rPr lang="sv-SE" altLang="sv-SE" sz="3200" b="1" dirty="0" smtClean="0">
                <a:solidFill>
                  <a:srgbClr val="002060"/>
                </a:solidFill>
              </a:rPr>
            </a:br>
            <a:r>
              <a:rPr lang="sv-SE" altLang="sv-SE" sz="3200" b="1" dirty="0" smtClean="0">
                <a:solidFill>
                  <a:srgbClr val="002060"/>
                </a:solidFill>
              </a:rPr>
              <a:t/>
            </a:r>
            <a:br>
              <a:rPr lang="sv-SE" altLang="sv-SE" sz="3200" b="1" dirty="0" smtClean="0">
                <a:solidFill>
                  <a:srgbClr val="002060"/>
                </a:solidFill>
              </a:rPr>
            </a:br>
            <a:endParaRPr lang="en-US" altLang="sv-SE" sz="3200" b="1" dirty="0" smtClean="0">
              <a:solidFill>
                <a:srgbClr val="002060"/>
              </a:solidFill>
            </a:endParaRPr>
          </a:p>
        </p:txBody>
      </p:sp>
      <p:sp>
        <p:nvSpPr>
          <p:cNvPr id="8" name="Line 4"/>
          <p:cNvSpPr>
            <a:spLocks noChangeShapeType="1"/>
          </p:cNvSpPr>
          <p:nvPr/>
        </p:nvSpPr>
        <p:spPr bwMode="auto">
          <a:xfrm>
            <a:off x="2124075" y="2349500"/>
            <a:ext cx="0" cy="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9" name="AutoShape 5"/>
          <p:cNvSpPr>
            <a:spLocks noChangeArrowheads="1"/>
          </p:cNvSpPr>
          <p:nvPr/>
        </p:nvSpPr>
        <p:spPr bwMode="auto">
          <a:xfrm>
            <a:off x="2339975" y="4797425"/>
            <a:ext cx="863600" cy="360363"/>
          </a:xfrm>
          <a:prstGeom prst="rightArrow">
            <a:avLst>
              <a:gd name="adj1" fmla="val 50000"/>
              <a:gd name="adj2" fmla="val 59912"/>
            </a:avLst>
          </a:prstGeom>
          <a:solidFill>
            <a:schemeClr val="accent1"/>
          </a:solidFill>
          <a:ln w="9525" algn="ctr">
            <a:solidFill>
              <a:schemeClr val="accent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sv-SE" altLang="sv-SE"/>
          </a:p>
        </p:txBody>
      </p:sp>
      <p:pic>
        <p:nvPicPr>
          <p:cNvPr id="10" name="Bildobjekt 0" descr="jr.gif"/>
          <p:cNvPicPr>
            <a:picLocks noChangeAspect="1" noChangeArrowheads="1"/>
          </p:cNvPicPr>
          <p:nvPr/>
        </p:nvPicPr>
        <p:blipFill>
          <a:blip r:embed="rId2">
            <a:extLst>
              <a:ext uri="{28A0092B-C50C-407E-A947-70E740481C1C}">
                <a14:useLocalDpi xmlns:a14="http://schemas.microsoft.com/office/drawing/2010/main" val="0"/>
              </a:ext>
            </a:extLst>
          </a:blip>
          <a:srcRect t="12431"/>
          <a:stretch>
            <a:fillRect/>
          </a:stretch>
        </p:blipFill>
        <p:spPr bwMode="auto">
          <a:xfrm>
            <a:off x="887413" y="1628775"/>
            <a:ext cx="7488237"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6"/>
          <p:cNvSpPr>
            <a:spLocks noChangeArrowheads="1"/>
          </p:cNvSpPr>
          <p:nvPr/>
        </p:nvSpPr>
        <p:spPr bwMode="auto">
          <a:xfrm>
            <a:off x="2543175" y="5516685"/>
            <a:ext cx="5832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v-SE" b="1" dirty="0">
                <a:latin typeface="Calibri" panose="020F0502020204030204" pitchFamily="34" charset="0"/>
              </a:rPr>
              <a:t>Main prediction</a:t>
            </a:r>
            <a:r>
              <a:rPr lang="en-US" altLang="sv-SE" dirty="0">
                <a:latin typeface="Calibri" panose="020F0502020204030204" pitchFamily="34" charset="0"/>
              </a:rPr>
              <a:t>: Under adverse, mismatching, speech-in-noise conditions,  speech understanding  depends on explicit processing and storage capacities such as working memory (WM), typically tapped by the </a:t>
            </a:r>
            <a:r>
              <a:rPr lang="en-US" altLang="sv-SE" i="1" dirty="0">
                <a:latin typeface="Calibri" panose="020F0502020204030204" pitchFamily="34" charset="0"/>
              </a:rPr>
              <a:t>reading span test</a:t>
            </a:r>
            <a:r>
              <a:rPr lang="en-US" altLang="sv-SE" dirty="0">
                <a:latin typeface="Calibri" panose="020F0502020204030204" pitchFamily="34" charset="0"/>
              </a:rPr>
              <a:t>.</a:t>
            </a:r>
          </a:p>
        </p:txBody>
      </p:sp>
      <p:sp>
        <p:nvSpPr>
          <p:cNvPr id="12" name="Rektangel 11"/>
          <p:cNvSpPr/>
          <p:nvPr/>
        </p:nvSpPr>
        <p:spPr>
          <a:xfrm>
            <a:off x="6024563" y="1746250"/>
            <a:ext cx="2795587" cy="1169988"/>
          </a:xfrm>
          <a:prstGeom prst="rect">
            <a:avLst/>
          </a:prstGeom>
        </p:spPr>
        <p:txBody>
          <a:bodyPr>
            <a:spAutoFit/>
          </a:bodyPr>
          <a:lstStyle/>
          <a:p>
            <a:pPr eaLnBrk="1" hangingPunct="1">
              <a:defRPr/>
            </a:pPr>
            <a:r>
              <a:rPr lang="nl-NL" sz="1400" b="1" dirty="0">
                <a:solidFill>
                  <a:schemeClr val="bg1"/>
                </a:solidFill>
                <a:latin typeface="+mn-lt"/>
                <a:cs typeface="Arial" charset="0"/>
              </a:rPr>
              <a:t>ELU-framework: </a:t>
            </a:r>
            <a:r>
              <a:rPr lang="nl-NL" sz="1400" dirty="0">
                <a:solidFill>
                  <a:schemeClr val="bg1"/>
                </a:solidFill>
                <a:latin typeface="+mn-lt"/>
                <a:cs typeface="Arial" charset="0"/>
              </a:rPr>
              <a:t/>
            </a:r>
            <a:br>
              <a:rPr lang="nl-NL" sz="1400" dirty="0">
                <a:solidFill>
                  <a:schemeClr val="bg1"/>
                </a:solidFill>
                <a:latin typeface="+mn-lt"/>
                <a:cs typeface="Arial" charset="0"/>
              </a:rPr>
            </a:br>
            <a:r>
              <a:rPr lang="nl-NL" sz="1400" dirty="0">
                <a:solidFill>
                  <a:schemeClr val="bg1"/>
                </a:solidFill>
                <a:latin typeface="+mn-lt"/>
                <a:cs typeface="Arial" charset="0"/>
              </a:rPr>
              <a:t>R</a:t>
            </a:r>
            <a:r>
              <a:rPr lang="en-US" sz="1400" dirty="0" err="1">
                <a:solidFill>
                  <a:schemeClr val="bg1"/>
                </a:solidFill>
                <a:latin typeface="+mn-lt"/>
                <a:cs typeface="Arial" charset="0"/>
              </a:rPr>
              <a:t>önnberg</a:t>
            </a:r>
            <a:r>
              <a:rPr lang="en-US" sz="1400" dirty="0">
                <a:solidFill>
                  <a:schemeClr val="bg1"/>
                </a:solidFill>
                <a:latin typeface="+mn-lt"/>
                <a:cs typeface="Arial" charset="0"/>
              </a:rPr>
              <a:t>, 2003, </a:t>
            </a:r>
            <a:r>
              <a:rPr lang="en-US" sz="1400" dirty="0" err="1">
                <a:solidFill>
                  <a:schemeClr val="bg1"/>
                </a:solidFill>
                <a:latin typeface="+mn-lt"/>
                <a:cs typeface="Arial" charset="0"/>
              </a:rPr>
              <a:t>Int</a:t>
            </a:r>
            <a:r>
              <a:rPr lang="en-US" sz="1400" dirty="0">
                <a:solidFill>
                  <a:schemeClr val="bg1"/>
                </a:solidFill>
                <a:latin typeface="+mn-lt"/>
                <a:cs typeface="Arial" charset="0"/>
              </a:rPr>
              <a:t> J </a:t>
            </a:r>
            <a:r>
              <a:rPr lang="en-US" sz="1400" dirty="0" err="1">
                <a:solidFill>
                  <a:schemeClr val="bg1"/>
                </a:solidFill>
                <a:latin typeface="+mn-lt"/>
                <a:cs typeface="Arial" charset="0"/>
              </a:rPr>
              <a:t>Audiol</a:t>
            </a:r>
            <a:r>
              <a:rPr lang="en-US" sz="1400" dirty="0">
                <a:solidFill>
                  <a:schemeClr val="bg1"/>
                </a:solidFill>
                <a:latin typeface="+mn-lt"/>
                <a:cs typeface="Arial" charset="0"/>
              </a:rPr>
              <a:t>;</a:t>
            </a:r>
          </a:p>
          <a:p>
            <a:pPr eaLnBrk="1" hangingPunct="1">
              <a:defRPr/>
            </a:pPr>
            <a:r>
              <a:rPr lang="en-US" sz="1400" dirty="0">
                <a:solidFill>
                  <a:schemeClr val="bg1"/>
                </a:solidFill>
                <a:latin typeface="+mn-lt"/>
                <a:cs typeface="Arial" charset="0"/>
              </a:rPr>
              <a:t>Rönnberg et al., 2008, </a:t>
            </a:r>
            <a:r>
              <a:rPr lang="en-US" sz="1400" dirty="0" err="1">
                <a:solidFill>
                  <a:schemeClr val="bg1"/>
                </a:solidFill>
                <a:latin typeface="+mn-lt"/>
                <a:cs typeface="Arial" charset="0"/>
              </a:rPr>
              <a:t>Int</a:t>
            </a:r>
            <a:r>
              <a:rPr lang="en-US" sz="1400" dirty="0">
                <a:solidFill>
                  <a:schemeClr val="bg1"/>
                </a:solidFill>
                <a:latin typeface="+mn-lt"/>
                <a:cs typeface="Arial" charset="0"/>
              </a:rPr>
              <a:t> J </a:t>
            </a:r>
            <a:r>
              <a:rPr lang="en-US" sz="1400" dirty="0" err="1">
                <a:solidFill>
                  <a:schemeClr val="bg1"/>
                </a:solidFill>
                <a:latin typeface="+mn-lt"/>
                <a:cs typeface="Arial" charset="0"/>
              </a:rPr>
              <a:t>Audiol</a:t>
            </a:r>
            <a:r>
              <a:rPr lang="en-US" sz="1400" dirty="0">
                <a:solidFill>
                  <a:schemeClr val="bg1"/>
                </a:solidFill>
                <a:latin typeface="+mn-lt"/>
                <a:cs typeface="Arial" charset="0"/>
              </a:rPr>
              <a:t>,</a:t>
            </a:r>
          </a:p>
          <a:p>
            <a:pPr eaLnBrk="1" hangingPunct="1">
              <a:defRPr/>
            </a:pPr>
            <a:r>
              <a:rPr lang="en-US" sz="1400" dirty="0">
                <a:solidFill>
                  <a:schemeClr val="bg1"/>
                </a:solidFill>
                <a:latin typeface="+mn-lt"/>
                <a:cs typeface="Arial" charset="0"/>
              </a:rPr>
              <a:t>Rönnberg et al. 2010, Noise &amp; H;</a:t>
            </a:r>
          </a:p>
          <a:p>
            <a:pPr eaLnBrk="1" hangingPunct="1">
              <a:defRPr/>
            </a:pPr>
            <a:r>
              <a:rPr lang="en-US" sz="1400" dirty="0">
                <a:solidFill>
                  <a:schemeClr val="bg1"/>
                </a:solidFill>
                <a:latin typeface="+mn-lt"/>
                <a:cs typeface="Arial" charset="0"/>
              </a:rPr>
              <a:t>Rönnberg et al. 2011, JSHLR </a:t>
            </a:r>
          </a:p>
        </p:txBody>
      </p:sp>
    </p:spTree>
    <p:extLst>
      <p:ext uri="{BB962C8B-B14F-4D97-AF65-F5344CB8AC3E}">
        <p14:creationId xmlns:p14="http://schemas.microsoft.com/office/powerpoint/2010/main" val="305936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1331913" y="333375"/>
            <a:ext cx="72263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sv-SE" sz="4000" b="1" dirty="0" smtClean="0">
                <a:solidFill>
                  <a:srgbClr val="002060"/>
                </a:solidFill>
              </a:rPr>
              <a:t>					Red: speech in noise</a:t>
            </a:r>
            <a:br>
              <a:rPr lang="en-US" altLang="sv-SE" sz="4000" b="1" dirty="0" smtClean="0">
                <a:solidFill>
                  <a:srgbClr val="002060"/>
                </a:solidFill>
              </a:rPr>
            </a:br>
            <a:endParaRPr lang="en-US" altLang="sv-SE" sz="2000" b="1" dirty="0" smtClean="0">
              <a:solidFill>
                <a:srgbClr val="002060"/>
              </a:solidFill>
            </a:endParaRPr>
          </a:p>
        </p:txBody>
      </p:sp>
      <p:pic>
        <p:nvPicPr>
          <p:cNvPr id="8" name="Content Placeholder 7" descr="SPINSPIS.JPG"/>
          <p:cNvPicPr>
            <a:picLocks noChangeAspect="1"/>
          </p:cNvPicPr>
          <p:nvPr/>
        </p:nvPicPr>
        <p:blipFill>
          <a:blip r:embed="rId2">
            <a:extLst>
              <a:ext uri="{28A0092B-C50C-407E-A947-70E740481C1C}">
                <a14:useLocalDpi xmlns:a14="http://schemas.microsoft.com/office/drawing/2010/main" val="0"/>
              </a:ext>
            </a:extLst>
          </a:blip>
          <a:srcRect r="11429"/>
          <a:stretch>
            <a:fillRect/>
          </a:stretch>
        </p:blipFill>
        <p:spPr bwMode="auto">
          <a:xfrm>
            <a:off x="3648075" y="1600200"/>
            <a:ext cx="4465638" cy="541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0" y="1600200"/>
            <a:ext cx="363537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spcBef>
                <a:spcPct val="20000"/>
              </a:spcBef>
              <a:buFont typeface="Arial" panose="020B0604020202020204" pitchFamily="34" charset="0"/>
              <a:buNone/>
            </a:pPr>
            <a:r>
              <a:rPr lang="sv-SE" altLang="sv-SE" sz="3200" dirty="0"/>
              <a:t>	</a:t>
            </a:r>
            <a:r>
              <a:rPr lang="sv-SE" altLang="sv-SE" sz="2800" b="1" dirty="0" err="1"/>
              <a:t>Cognitive</a:t>
            </a:r>
            <a:r>
              <a:rPr lang="sv-SE" altLang="sv-SE" sz="2800" b="1" dirty="0"/>
              <a:t> hearing, </a:t>
            </a:r>
            <a:r>
              <a:rPr lang="sv-SE" altLang="sv-SE" sz="2800" b="1" dirty="0" err="1"/>
              <a:t>with</a:t>
            </a:r>
            <a:r>
              <a:rPr lang="sv-SE" altLang="sv-SE" sz="2800" b="1" dirty="0"/>
              <a:t> </a:t>
            </a:r>
            <a:r>
              <a:rPr lang="sv-SE" altLang="sv-SE" sz="2800" b="1" dirty="0" err="1"/>
              <a:t>increased</a:t>
            </a:r>
            <a:r>
              <a:rPr lang="sv-SE" altLang="sv-SE" sz="2800" b="1" dirty="0"/>
              <a:t> </a:t>
            </a:r>
            <a:r>
              <a:rPr lang="sv-SE" altLang="sv-SE" sz="2800" b="1" dirty="0" err="1"/>
              <a:t>mismatch</a:t>
            </a:r>
            <a:r>
              <a:rPr lang="sv-SE" altLang="sv-SE" sz="2800" b="1" dirty="0"/>
              <a:t> (in red):</a:t>
            </a:r>
          </a:p>
          <a:p>
            <a:pPr lvl="1">
              <a:spcBef>
                <a:spcPct val="20000"/>
              </a:spcBef>
            </a:pPr>
            <a:r>
              <a:rPr lang="en-US" altLang="sv-SE" sz="2800" b="1" dirty="0"/>
              <a:t>	Zekveld et al. (2012), Brain &amp; Lang.</a:t>
            </a:r>
            <a:endParaRPr lang="sv-SE" altLang="sv-SE" sz="2800" b="1" dirty="0"/>
          </a:p>
          <a:p>
            <a:pPr lvl="1">
              <a:spcBef>
                <a:spcPct val="20000"/>
              </a:spcBef>
              <a:buFont typeface="Arial" panose="020B0604020202020204" pitchFamily="34" charset="0"/>
              <a:buNone/>
            </a:pPr>
            <a:r>
              <a:rPr lang="sv-SE" altLang="sv-SE" sz="2800" dirty="0"/>
              <a:t>	</a:t>
            </a:r>
            <a:endParaRPr lang="en-US" altLang="sv-SE" sz="2800" dirty="0"/>
          </a:p>
        </p:txBody>
      </p:sp>
    </p:spTree>
    <p:extLst>
      <p:ext uri="{BB962C8B-B14F-4D97-AF65-F5344CB8AC3E}">
        <p14:creationId xmlns:p14="http://schemas.microsoft.com/office/powerpoint/2010/main" val="1639369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1503363" y="350838"/>
            <a:ext cx="702945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sv-SE" sz="3600" b="1" dirty="0" smtClean="0">
                <a:solidFill>
                  <a:srgbClr val="002060"/>
                </a:solidFill>
              </a:rPr>
              <a:t>Examples of Approach </a:t>
            </a:r>
            <a:r>
              <a:rPr lang="en-US" altLang="sv-SE" sz="4000" b="1" dirty="0" smtClean="0">
                <a:solidFill>
                  <a:srgbClr val="002060"/>
                </a:solidFill>
              </a:rPr>
              <a:t>I</a:t>
            </a:r>
          </a:p>
        </p:txBody>
      </p:sp>
      <p:sp>
        <p:nvSpPr>
          <p:cNvPr id="8" name="TextBox 9"/>
          <p:cNvSpPr txBox="1">
            <a:spLocks noChangeArrowheads="1"/>
          </p:cNvSpPr>
          <p:nvPr/>
        </p:nvSpPr>
        <p:spPr bwMode="auto">
          <a:xfrm>
            <a:off x="1619250" y="1214438"/>
            <a:ext cx="716756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sv-SE" sz="2400" b="1" i="1" u="sng" dirty="0" smtClean="0">
                <a:solidFill>
                  <a:srgbClr val="FF0000"/>
                </a:solidFill>
              </a:rPr>
              <a:t>WM-dependence</a:t>
            </a:r>
            <a:r>
              <a:rPr lang="en-US" altLang="sv-SE" sz="2400" b="1" i="1" u="sng" dirty="0">
                <a:solidFill>
                  <a:srgbClr val="FF0000"/>
                </a:solidFill>
              </a:rPr>
              <a:t>, especially for hearing-impaired participants and speech-like or speech babble backgrounds </a:t>
            </a:r>
            <a:r>
              <a:rPr lang="en-US" altLang="sv-SE" sz="2400" b="1" i="1" dirty="0">
                <a:solidFill>
                  <a:srgbClr val="FF0000"/>
                </a:solidFill>
              </a:rPr>
              <a:t>(e.g., Lunner, 2003; Ng et al., 2013; </a:t>
            </a:r>
            <a:r>
              <a:rPr lang="en-US" altLang="sv-SE" sz="2400" b="1" i="1" dirty="0" err="1">
                <a:solidFill>
                  <a:srgbClr val="FF0000"/>
                </a:solidFill>
              </a:rPr>
              <a:t>Rönnberg</a:t>
            </a:r>
            <a:r>
              <a:rPr lang="en-US" altLang="sv-SE" sz="2400" b="1" i="1" dirty="0">
                <a:solidFill>
                  <a:srgbClr val="FF0000"/>
                </a:solidFill>
              </a:rPr>
              <a:t> et al., 2016; Marsja et al., 2019; Zekveld et al., 2019).</a:t>
            </a:r>
          </a:p>
          <a:p>
            <a:endParaRPr lang="en-US" altLang="sv-SE" sz="2400" b="1" i="1" dirty="0">
              <a:solidFill>
                <a:srgbClr val="FF0000"/>
              </a:solidFill>
            </a:endParaRPr>
          </a:p>
          <a:p>
            <a:r>
              <a:rPr lang="en-US" altLang="sv-SE" sz="2400" b="1" i="1" u="sng" dirty="0">
                <a:solidFill>
                  <a:srgbClr val="FF0000"/>
                </a:solidFill>
              </a:rPr>
              <a:t>When WM-dependence is reduced for acclimatization to one type of signal processing (e.g., SLOW compression in the hearing aid), then switching to FAST compression, causes phonological mismatch and higher dependence </a:t>
            </a:r>
            <a:r>
              <a:rPr lang="en-US" altLang="sv-SE" sz="2400" b="1" i="1" dirty="0">
                <a:solidFill>
                  <a:srgbClr val="FF0000"/>
                </a:solidFill>
              </a:rPr>
              <a:t>(Rudner et al., 2009; Souza et al., 2015, for a review).</a:t>
            </a:r>
            <a:endParaRPr lang="en-US" altLang="sv-SE" sz="2400" b="1" dirty="0">
              <a:solidFill>
                <a:schemeClr val="bg1"/>
              </a:solidFill>
            </a:endParaRPr>
          </a:p>
          <a:p>
            <a:endParaRPr lang="en-US" altLang="sv-SE" sz="2400" b="1" i="1" dirty="0">
              <a:solidFill>
                <a:srgbClr val="FF0000"/>
              </a:solidFill>
            </a:endParaRPr>
          </a:p>
        </p:txBody>
      </p:sp>
    </p:spTree>
    <p:extLst>
      <p:ext uri="{BB962C8B-B14F-4D97-AF65-F5344CB8AC3E}">
        <p14:creationId xmlns:p14="http://schemas.microsoft.com/office/powerpoint/2010/main" val="3165628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1331913" y="350838"/>
            <a:ext cx="7056437" cy="8409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sv-SE" sz="4000" b="1" dirty="0" smtClean="0">
                <a:solidFill>
                  <a:srgbClr val="002060"/>
                </a:solidFill>
              </a:rPr>
              <a:t>Further examples of </a:t>
            </a:r>
            <a:br>
              <a:rPr lang="en-US" altLang="sv-SE" sz="4000" b="1" dirty="0" smtClean="0">
                <a:solidFill>
                  <a:srgbClr val="002060"/>
                </a:solidFill>
              </a:rPr>
            </a:br>
            <a:r>
              <a:rPr lang="en-US" altLang="sv-SE" sz="4000" b="1" dirty="0" smtClean="0">
                <a:solidFill>
                  <a:srgbClr val="002060"/>
                </a:solidFill>
              </a:rPr>
              <a:t>Approach I</a:t>
            </a:r>
          </a:p>
        </p:txBody>
      </p:sp>
      <p:sp>
        <p:nvSpPr>
          <p:cNvPr id="8" name="TextBox 9"/>
          <p:cNvSpPr txBox="1">
            <a:spLocks noChangeArrowheads="1"/>
          </p:cNvSpPr>
          <p:nvPr/>
        </p:nvSpPr>
        <p:spPr bwMode="auto">
          <a:xfrm>
            <a:off x="1619250" y="1214438"/>
            <a:ext cx="6624638"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sv-SE" sz="2800" b="1" dirty="0">
              <a:solidFill>
                <a:srgbClr val="FF0000"/>
              </a:solidFill>
            </a:endParaRPr>
          </a:p>
          <a:p>
            <a:endParaRPr lang="en-US" altLang="sv-SE" sz="2800" b="1" dirty="0">
              <a:solidFill>
                <a:srgbClr val="FF0000"/>
              </a:solidFill>
            </a:endParaRPr>
          </a:p>
          <a:p>
            <a:r>
              <a:rPr lang="en-US" altLang="sv-SE" sz="2800" b="1" dirty="0">
                <a:solidFill>
                  <a:srgbClr val="FF0000"/>
                </a:solidFill>
              </a:rPr>
              <a:t>WM-dependent concentration/ attention processes at the brain stem and cortical levels (</a:t>
            </a:r>
            <a:r>
              <a:rPr lang="en-US" altLang="sv-SE" sz="2800" b="1" dirty="0" err="1">
                <a:solidFill>
                  <a:srgbClr val="FF0000"/>
                </a:solidFill>
              </a:rPr>
              <a:t>Sörqvist</a:t>
            </a:r>
            <a:r>
              <a:rPr lang="en-US" altLang="sv-SE" sz="2800" b="1" dirty="0">
                <a:solidFill>
                  <a:srgbClr val="FF0000"/>
                </a:solidFill>
              </a:rPr>
              <a:t> et al., 2012; 2016).</a:t>
            </a:r>
          </a:p>
          <a:p>
            <a:endParaRPr lang="en-US" altLang="sv-SE" sz="2800" b="1" dirty="0">
              <a:solidFill>
                <a:schemeClr val="bg1"/>
              </a:solidFill>
            </a:endParaRPr>
          </a:p>
          <a:p>
            <a:endParaRPr lang="en-US" altLang="sv-SE" sz="2800" b="1" dirty="0">
              <a:solidFill>
                <a:schemeClr val="bg1"/>
              </a:solidFill>
            </a:endParaRPr>
          </a:p>
          <a:p>
            <a:endParaRPr lang="en-US" altLang="sv-SE" sz="2800" b="1" dirty="0">
              <a:solidFill>
                <a:schemeClr val="bg1"/>
              </a:solidFill>
            </a:endParaRPr>
          </a:p>
          <a:p>
            <a:endParaRPr lang="en-US" altLang="sv-SE" sz="2800" b="1" dirty="0">
              <a:solidFill>
                <a:schemeClr val="bg1"/>
              </a:solidFill>
            </a:endParaRPr>
          </a:p>
          <a:p>
            <a:endParaRPr lang="en-US" altLang="sv-SE" sz="2800" b="1" dirty="0">
              <a:solidFill>
                <a:schemeClr val="bg1"/>
              </a:solidFill>
            </a:endParaRPr>
          </a:p>
          <a:p>
            <a:endParaRPr lang="en-US" altLang="sv-SE" sz="2800" b="1" dirty="0">
              <a:solidFill>
                <a:schemeClr val="bg1"/>
              </a:solidFill>
            </a:endParaRPr>
          </a:p>
        </p:txBody>
      </p:sp>
    </p:spTree>
    <p:extLst>
      <p:ext uri="{BB962C8B-B14F-4D97-AF65-F5344CB8AC3E}">
        <p14:creationId xmlns:p14="http://schemas.microsoft.com/office/powerpoint/2010/main" val="3519428717"/>
      </p:ext>
    </p:extLst>
  </p:cSld>
  <p:clrMapOvr>
    <a:masterClrMapping/>
  </p:clrMapOvr>
</p:sld>
</file>

<file path=ppt/theme/theme1.xml><?xml version="1.0" encoding="utf-8"?>
<a:theme xmlns:a="http://schemas.openxmlformats.org/drawingml/2006/main" name="Office-tema">
  <a:themeElements>
    <a:clrScheme name="LIU Färger 3">
      <a:dk1>
        <a:sysClr val="windowText" lastClr="000000"/>
      </a:dk1>
      <a:lt1>
        <a:sysClr val="window" lastClr="FFFFFF"/>
      </a:lt1>
      <a:dk2>
        <a:srgbClr val="646464"/>
      </a:dk2>
      <a:lt2>
        <a:srgbClr val="C8C8C8"/>
      </a:lt2>
      <a:accent1>
        <a:srgbClr val="1BC8A6"/>
      </a:accent1>
      <a:accent2>
        <a:srgbClr val="43D9C0"/>
      </a:accent2>
      <a:accent3>
        <a:srgbClr val="70E4D2"/>
      </a:accent3>
      <a:accent4>
        <a:srgbClr val="A5F0E4"/>
      </a:accent4>
      <a:accent5>
        <a:srgbClr val="C3F3EC"/>
      </a:accent5>
      <a:accent6>
        <a:srgbClr val="1EBCC8"/>
      </a:accent6>
      <a:hlink>
        <a:srgbClr val="14A3E1"/>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9E7"/>
        </a:solidFill>
        <a:ln>
          <a:noFill/>
        </a:ln>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a:latin typeface="Georgia"/>
            <a:cs typeface="Georgia"/>
          </a:defRPr>
        </a:defPPr>
      </a:lstStyle>
    </a:txDef>
  </a:objectDefaults>
  <a:extraClrSchemeLst/>
  <a:extLst>
    <a:ext uri="{05A4C25C-085E-4340-85A3-A5531E510DB2}">
      <thm15:themeFamily xmlns:thm15="http://schemas.microsoft.com/office/thememl/2012/main" name="Presentation1" id="{E3AD7141-FA57-014D-9561-F58BE5F1B96D}" vid="{DB1E1170-9328-4B4E-A492-24F59F28631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ppt-template-EN (1)</Template>
  <TotalTime>59</TotalTime>
  <Words>1169</Words>
  <Application>Microsoft Office PowerPoint</Application>
  <PresentationFormat>Bildspel på skärmen (4:3)</PresentationFormat>
  <Paragraphs>108</Paragraphs>
  <Slides>24</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24</vt:i4>
      </vt:variant>
    </vt:vector>
  </HeadingPairs>
  <TitlesOfParts>
    <vt:vector size="31" baseType="lpstr">
      <vt:lpstr>Arial</vt:lpstr>
      <vt:lpstr>Arial Black</vt:lpstr>
      <vt:lpstr>Calibri</vt:lpstr>
      <vt:lpstr>Georgia</vt:lpstr>
      <vt:lpstr>Times</vt:lpstr>
      <vt:lpstr>Times New Roman</vt:lpstr>
      <vt:lpstr>Office-tema</vt:lpstr>
      <vt:lpstr>PowerPoint-presentation</vt:lpstr>
      <vt:lpstr>PowerPoint-presentation</vt:lpstr>
      <vt:lpstr>PowerPoint-presentation</vt:lpstr>
      <vt:lpstr>PowerPoint-presentation</vt:lpstr>
      <vt:lpstr>PowerPoint-presentation</vt:lpstr>
      <vt:lpstr>PowerPoint-presentation</vt:lpstr>
      <vt:lpstr>     Red: speech in noise </vt:lpstr>
      <vt:lpstr>Examples of Approach I</vt:lpstr>
      <vt:lpstr>Further examples of  Approach I</vt:lpstr>
      <vt:lpstr>PowerPoint-presentation</vt:lpstr>
      <vt:lpstr>PowerPoint-presentation</vt:lpstr>
      <vt:lpstr>PowerPoint-presentation</vt:lpstr>
      <vt:lpstr>Final example of Approach I</vt:lpstr>
      <vt:lpstr>PowerPoint-presentation</vt:lpstr>
      <vt:lpstr>PowerPoint-presentation</vt:lpstr>
      <vt:lpstr>PowerPoint-presentation</vt:lpstr>
      <vt:lpstr>Approach II:UK biobank (memory) </vt:lpstr>
      <vt:lpstr>UK biobank (morphological) </vt:lpstr>
      <vt:lpstr>Further example related to Approach II</vt:lpstr>
      <vt:lpstr>PowerPoint-presentation</vt:lpstr>
      <vt:lpstr>Hypothesis</vt:lpstr>
      <vt:lpstr>PowerPoint-presentation</vt:lpstr>
      <vt:lpstr>PowerPoint-presentation</vt:lpstr>
      <vt:lpstr>PowerPoint-presentation</vt:lpstr>
    </vt:vector>
  </TitlesOfParts>
  <Company>Linköpings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Marie-Louise Lund Mattsson</dc:creator>
  <cp:lastModifiedBy>Jerker Rönnberg</cp:lastModifiedBy>
  <cp:revision>10</cp:revision>
  <dcterms:created xsi:type="dcterms:W3CDTF">2015-12-16T10:12:46Z</dcterms:created>
  <dcterms:modified xsi:type="dcterms:W3CDTF">2019-11-27T08:26:35Z</dcterms:modified>
</cp:coreProperties>
</file>